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254" autoAdjust="0"/>
    <p:restoredTop sz="94660"/>
  </p:normalViewPr>
  <p:slideViewPr>
    <p:cSldViewPr>
      <p:cViewPr varScale="1">
        <p:scale>
          <a:sx n="38" d="100"/>
          <a:sy n="38" d="100"/>
        </p:scale>
        <p:origin x="-14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135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6" name="Oval 5"/>
              <p:cNvSpPr>
                <a:spLocks noChangeArrowheads="1"/>
              </p:cNvSpPr>
              <p:nvPr/>
            </p:nvSpPr>
            <p:spPr bwMode="hidden">
              <a:xfrm>
                <a:off x="276" y="253"/>
                <a:ext cx="187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1312" y="188"/>
              <a:ext cx="4299" cy="3371"/>
              <a:chOff x="0" y="1"/>
              <a:chExt cx="5533" cy="4340"/>
            </a:xfrm>
          </p:grpSpPr>
          <p:grpSp>
            <p:nvGrpSpPr>
              <p:cNvPr id="22" name="Group 7"/>
              <p:cNvGrpSpPr>
                <a:grpSpLocks/>
              </p:cNvGrpSpPr>
              <p:nvPr/>
            </p:nvGrpSpPr>
            <p:grpSpPr bwMode="auto">
              <a:xfrm>
                <a:off x="0" y="1"/>
                <a:ext cx="5470" cy="4340"/>
                <a:chOff x="0" y="1"/>
                <a:chExt cx="5470" cy="4340"/>
              </a:xfrm>
            </p:grpSpPr>
            <p:grpSp>
              <p:nvGrpSpPr>
                <p:cNvPr id="33" name="Group 8"/>
                <p:cNvGrpSpPr>
                  <a:grpSpLocks/>
                </p:cNvGrpSpPr>
                <p:nvPr/>
              </p:nvGrpSpPr>
              <p:grpSpPr bwMode="auto">
                <a:xfrm>
                  <a:off x="1339" y="787"/>
                  <a:ext cx="2919" cy="2150"/>
                  <a:chOff x="1265" y="815"/>
                  <a:chExt cx="2919" cy="2150"/>
                </a:xfrm>
              </p:grpSpPr>
              <p:sp>
                <p:nvSpPr>
                  <p:cNvPr id="133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5"/>
                    <a:ext cx="2919" cy="215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34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79" y="1601"/>
                    <a:ext cx="578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34" name="Group 11"/>
                <p:cNvGrpSpPr>
                  <a:grpSpLocks/>
                </p:cNvGrpSpPr>
                <p:nvPr/>
              </p:nvGrpSpPr>
              <p:grpSpPr bwMode="auto">
                <a:xfrm>
                  <a:off x="0" y="1"/>
                  <a:ext cx="5470" cy="4340"/>
                  <a:chOff x="0" y="1"/>
                  <a:chExt cx="5470" cy="4340"/>
                </a:xfrm>
              </p:grpSpPr>
              <p:grpSp>
                <p:nvGrpSpPr>
                  <p:cNvPr id="35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4" y="1503"/>
                    <a:ext cx="1259" cy="2325"/>
                    <a:chOff x="3470" y="1531"/>
                    <a:chExt cx="1259" cy="2325"/>
                  </a:xfrm>
                </p:grpSpPr>
                <p:sp>
                  <p:nvSpPr>
                    <p:cNvPr id="131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4" y="2237"/>
                      <a:ext cx="1725" cy="313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32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2" y="3149"/>
                      <a:ext cx="924" cy="49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36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2"/>
                    <a:ext cx="2462" cy="1331"/>
                    <a:chOff x="2864" y="2020"/>
                    <a:chExt cx="2462" cy="1331"/>
                  </a:xfrm>
                </p:grpSpPr>
                <p:sp>
                  <p:nvSpPr>
                    <p:cNvPr id="129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20"/>
                      <a:ext cx="1813" cy="346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30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2" y="2806"/>
                      <a:ext cx="974" cy="545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37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0" y="1804"/>
                    <a:ext cx="2478" cy="1064"/>
                    <a:chOff x="2896" y="1832"/>
                    <a:chExt cx="2478" cy="1064"/>
                  </a:xfrm>
                </p:grpSpPr>
                <p:sp>
                  <p:nvSpPr>
                    <p:cNvPr id="127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6" y="1832"/>
                      <a:ext cx="1736" cy="304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28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38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125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26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6"/>
                      <a:ext cx="901" cy="527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39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1" cy="657"/>
                    <a:chOff x="2958" y="1414"/>
                    <a:chExt cx="2341" cy="657"/>
                  </a:xfrm>
                </p:grpSpPr>
                <p:sp>
                  <p:nvSpPr>
                    <p:cNvPr id="123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4" cy="312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24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69" y="1582"/>
                      <a:ext cx="830" cy="489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0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2"/>
                    <a:chOff x="2983" y="1269"/>
                    <a:chExt cx="2150" cy="342"/>
                  </a:xfrm>
                </p:grpSpPr>
                <p:sp>
                  <p:nvSpPr>
                    <p:cNvPr id="121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90"/>
                      <a:ext cx="1404" cy="219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22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2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1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90"/>
                    <a:ext cx="1879" cy="426"/>
                    <a:chOff x="2938" y="918"/>
                    <a:chExt cx="1879" cy="426"/>
                  </a:xfrm>
                </p:grpSpPr>
                <p:sp>
                  <p:nvSpPr>
                    <p:cNvPr id="119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9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20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8"/>
                      <a:ext cx="662" cy="337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2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117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8"/>
                      <a:ext cx="1724" cy="313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18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1"/>
                      <a:ext cx="926" cy="49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3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1" cy="1334"/>
                    <a:chOff x="-5" y="2196"/>
                    <a:chExt cx="2461" cy="1334"/>
                  </a:xfrm>
                </p:grpSpPr>
                <p:sp>
                  <p:nvSpPr>
                    <p:cNvPr id="115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2" cy="348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16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4"/>
                      <a:ext cx="973" cy="54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4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3"/>
                    <a:chOff x="-52" y="2009"/>
                    <a:chExt cx="2477" cy="1063"/>
                  </a:xfrm>
                </p:grpSpPr>
                <p:sp>
                  <p:nvSpPr>
                    <p:cNvPr id="113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14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6"/>
                      <a:ext cx="932" cy="47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5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6"/>
                    <a:ext cx="2472" cy="927"/>
                    <a:chOff x="-74" y="1814"/>
                    <a:chExt cx="2472" cy="927"/>
                  </a:xfrm>
                </p:grpSpPr>
                <p:sp>
                  <p:nvSpPr>
                    <p:cNvPr id="111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4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12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7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6" name="Group 183"/>
                  <p:cNvGrpSpPr>
                    <a:grpSpLocks/>
                  </p:cNvGrpSpPr>
                  <p:nvPr/>
                </p:nvGrpSpPr>
                <p:grpSpPr bwMode="auto">
                  <a:xfrm>
                    <a:off x="97" y="1563"/>
                    <a:ext cx="2339" cy="656"/>
                    <a:chOff x="23" y="1591"/>
                    <a:chExt cx="2339" cy="656"/>
                  </a:xfrm>
                </p:grpSpPr>
                <p:sp>
                  <p:nvSpPr>
                    <p:cNvPr id="109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8" y="1591"/>
                      <a:ext cx="1544" cy="313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10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3" y="1758"/>
                      <a:ext cx="830" cy="489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7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7"/>
                    <a:ext cx="2150" cy="344"/>
                    <a:chOff x="189" y="1445"/>
                    <a:chExt cx="2150" cy="344"/>
                  </a:xfrm>
                </p:grpSpPr>
                <p:sp>
                  <p:nvSpPr>
                    <p:cNvPr id="107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6"/>
                      <a:ext cx="1404" cy="219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08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5"/>
                      <a:ext cx="754" cy="344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8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105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06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4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9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2"/>
                    <a:ext cx="1849" cy="553"/>
                    <a:chOff x="616" y="900"/>
                    <a:chExt cx="1849" cy="553"/>
                  </a:xfrm>
                </p:grpSpPr>
                <p:sp>
                  <p:nvSpPr>
                    <p:cNvPr id="103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2" y="1238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04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900"/>
                      <a:ext cx="662" cy="337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0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90"/>
                    <a:ext cx="1767" cy="742"/>
                    <a:chOff x="911" y="590"/>
                    <a:chExt cx="1767" cy="742"/>
                  </a:xfrm>
                </p:grpSpPr>
                <p:sp>
                  <p:nvSpPr>
                    <p:cNvPr id="101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02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90"/>
                      <a:ext cx="662" cy="337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1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99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00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9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2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4"/>
                    <a:ext cx="778" cy="1515"/>
                    <a:chOff x="1633" y="102"/>
                    <a:chExt cx="778" cy="1515"/>
                  </a:xfrm>
                </p:grpSpPr>
                <p:sp>
                  <p:nvSpPr>
                    <p:cNvPr id="97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3" y="959"/>
                      <a:ext cx="1101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98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29"/>
                      <a:ext cx="591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3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1"/>
                    <a:ext cx="635" cy="1534"/>
                    <a:chOff x="1935" y="29"/>
                    <a:chExt cx="635" cy="1534"/>
                  </a:xfrm>
                </p:grpSpPr>
                <p:sp>
                  <p:nvSpPr>
                    <p:cNvPr id="95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2" y="925"/>
                      <a:ext cx="1061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96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5"/>
                      <a:ext cx="570" cy="337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4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6" cy="566"/>
                    <a:chOff x="2822" y="672"/>
                    <a:chExt cx="1846" cy="566"/>
                  </a:xfrm>
                </p:grpSpPr>
                <p:sp>
                  <p:nvSpPr>
                    <p:cNvPr id="93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94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2"/>
                      <a:ext cx="663" cy="34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5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3" cy="717"/>
                    <a:chOff x="2683" y="445"/>
                    <a:chExt cx="1783" cy="717"/>
                  </a:xfrm>
                </p:grpSpPr>
                <p:sp>
                  <p:nvSpPr>
                    <p:cNvPr id="91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92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3" y="445"/>
                      <a:ext cx="663" cy="339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sp>
                <p:nvSpPr>
                  <p:cNvPr id="56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6" y="949"/>
                    <a:ext cx="1026" cy="14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7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9" y="196"/>
                    <a:ext cx="552" cy="22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grpSp>
                <p:nvGrpSpPr>
                  <p:cNvPr id="58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38" cy="1520"/>
                    <a:chOff x="2800" y="41"/>
                    <a:chExt cx="638" cy="1520"/>
                  </a:xfrm>
                </p:grpSpPr>
                <p:sp>
                  <p:nvSpPr>
                    <p:cNvPr id="89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90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09" y="182"/>
                      <a:ext cx="570" cy="28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9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10" y="134"/>
                    <a:ext cx="1015" cy="1463"/>
                    <a:chOff x="2936" y="162"/>
                    <a:chExt cx="1015" cy="1463"/>
                  </a:xfrm>
                </p:grpSpPr>
                <p:sp>
                  <p:nvSpPr>
                    <p:cNvPr id="87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3" y="913"/>
                      <a:ext cx="1155" cy="270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88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29" y="262"/>
                      <a:ext cx="621" cy="422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0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5" y="4"/>
                    <a:ext cx="241" cy="1448"/>
                    <a:chOff x="2731" y="32"/>
                    <a:chExt cx="241" cy="1448"/>
                  </a:xfrm>
                </p:grpSpPr>
                <p:sp>
                  <p:nvSpPr>
                    <p:cNvPr id="85" name="Freeform 84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7" y="960"/>
                      <a:ext cx="954" cy="86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86" name="Freeform 85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49" y="220"/>
                      <a:ext cx="512" cy="135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1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0"/>
                    <a:ext cx="1083" cy="2450"/>
                    <a:chOff x="943" y="1768"/>
                    <a:chExt cx="1083" cy="2450"/>
                  </a:xfrm>
                </p:grpSpPr>
                <p:sp>
                  <p:nvSpPr>
                    <p:cNvPr id="83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08" y="2475"/>
                      <a:ext cx="1725" cy="311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84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6" y="3511"/>
                      <a:ext cx="924" cy="49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2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6" cy="2372"/>
                    <a:chOff x="1455" y="1936"/>
                    <a:chExt cx="766" cy="2372"/>
                  </a:xfrm>
                </p:grpSpPr>
                <p:sp>
                  <p:nvSpPr>
                    <p:cNvPr id="81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8" y="2578"/>
                      <a:ext cx="1595" cy="311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82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5"/>
                      <a:ext cx="856" cy="49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3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0" y="1960"/>
                    <a:ext cx="460" cy="2329"/>
                    <a:chOff x="1953" y="1988"/>
                    <a:chExt cx="493" cy="2604"/>
                  </a:xfrm>
                </p:grpSpPr>
                <p:sp>
                  <p:nvSpPr>
                    <p:cNvPr id="79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40" y="2693"/>
                      <a:ext cx="1711" cy="301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80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1" y="3896"/>
                      <a:ext cx="918" cy="473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4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5"/>
                    <a:chOff x="3334" y="1717"/>
                    <a:chExt cx="1125" cy="2425"/>
                  </a:xfrm>
                </p:grpSpPr>
                <p:sp>
                  <p:nvSpPr>
                    <p:cNvPr id="77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1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78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2" y="3435"/>
                      <a:ext cx="924" cy="49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5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5" y="1839"/>
                    <a:ext cx="881" cy="2424"/>
                    <a:chOff x="3181" y="1867"/>
                    <a:chExt cx="881" cy="2424"/>
                  </a:xfrm>
                </p:grpSpPr>
                <p:sp>
                  <p:nvSpPr>
                    <p:cNvPr id="75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2"/>
                      <a:ext cx="1649" cy="299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76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4" cy="467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6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6"/>
                    <a:ext cx="621" cy="2385"/>
                    <a:chOff x="3006" y="1984"/>
                    <a:chExt cx="621" cy="2385"/>
                  </a:xfrm>
                </p:grpSpPr>
                <p:sp>
                  <p:nvSpPr>
                    <p:cNvPr id="73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9" y="2661"/>
                      <a:ext cx="1600" cy="246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74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4" y="3747"/>
                      <a:ext cx="859" cy="38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7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1"/>
                    <a:ext cx="404" cy="2221"/>
                    <a:chOff x="2819" y="2099"/>
                    <a:chExt cx="404" cy="2221"/>
                  </a:xfrm>
                </p:grpSpPr>
                <p:sp>
                  <p:nvSpPr>
                    <p:cNvPr id="71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6" y="2712"/>
                      <a:ext cx="1471" cy="246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72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5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8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8" cy="2185"/>
                    <a:chOff x="2287" y="2135"/>
                    <a:chExt cx="428" cy="2185"/>
                  </a:xfrm>
                </p:grpSpPr>
                <p:sp>
                  <p:nvSpPr>
                    <p:cNvPr id="69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2" y="2760"/>
                      <a:ext cx="1437" cy="188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70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7"/>
                      <a:ext cx="771" cy="295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</p:grpSp>
          </p:grpSp>
          <p:grpSp>
            <p:nvGrpSpPr>
              <p:cNvPr id="23" name="Group 110"/>
              <p:cNvGrpSpPr>
                <a:grpSpLocks/>
              </p:cNvGrpSpPr>
              <p:nvPr/>
            </p:nvGrpSpPr>
            <p:grpSpPr bwMode="auto">
              <a:xfrm>
                <a:off x="73" y="313"/>
                <a:ext cx="5460" cy="3667"/>
                <a:chOff x="73" y="313"/>
                <a:chExt cx="5460" cy="3667"/>
              </a:xfrm>
            </p:grpSpPr>
            <p:grpSp>
              <p:nvGrpSpPr>
                <p:cNvPr id="24" name="Group 111"/>
                <p:cNvGrpSpPr>
                  <a:grpSpLocks/>
                </p:cNvGrpSpPr>
                <p:nvPr/>
              </p:nvGrpSpPr>
              <p:grpSpPr bwMode="auto">
                <a:xfrm>
                  <a:off x="73" y="313"/>
                  <a:ext cx="5460" cy="3667"/>
                  <a:chOff x="73" y="313"/>
                  <a:chExt cx="5460" cy="3667"/>
                </a:xfrm>
              </p:grpSpPr>
              <p:sp>
                <p:nvSpPr>
                  <p:cNvPr id="26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5" y="456"/>
                    <a:ext cx="2568" cy="2047"/>
                  </a:xfrm>
                  <a:custGeom>
                    <a:avLst/>
                    <a:gdLst>
                      <a:gd name="T0" fmla="*/ 2568 w 36729"/>
                      <a:gd name="T1" fmla="*/ 990 h 21600"/>
                      <a:gd name="T2" fmla="*/ 0 w 36729"/>
                      <a:gd name="T3" fmla="*/ 1156 h 21600"/>
                      <a:gd name="T4" fmla="*/ 1246 w 36729"/>
                      <a:gd name="T5" fmla="*/ 0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lnTo>
                          <a:pt x="36729" y="1045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7" name="Arc 113"/>
                  <p:cNvSpPr>
                    <a:spLocks/>
                  </p:cNvSpPr>
                  <p:nvPr/>
                </p:nvSpPr>
                <p:spPr bwMode="hidden">
                  <a:xfrm flipH="1">
                    <a:off x="387" y="1601"/>
                    <a:ext cx="2017" cy="2379"/>
                  </a:xfrm>
                  <a:custGeom>
                    <a:avLst/>
                    <a:gdLst>
                      <a:gd name="T0" fmla="*/ 0 w 30473"/>
                      <a:gd name="T1" fmla="*/ 203 h 22305"/>
                      <a:gd name="T2" fmla="*/ 2016 w 30473"/>
                      <a:gd name="T3" fmla="*/ 2379 h 22305"/>
                      <a:gd name="T4" fmla="*/ 587 w 30473"/>
                      <a:gd name="T5" fmla="*/ 2304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lnTo>
                          <a:pt x="-1" y="1906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8" name="Arc 114"/>
                  <p:cNvSpPr>
                    <a:spLocks/>
                  </p:cNvSpPr>
                  <p:nvPr/>
                </p:nvSpPr>
                <p:spPr bwMode="hidden">
                  <a:xfrm>
                    <a:off x="3028" y="1181"/>
                    <a:ext cx="1426" cy="2380"/>
                  </a:xfrm>
                  <a:custGeom>
                    <a:avLst/>
                    <a:gdLst>
                      <a:gd name="T0" fmla="*/ 0 w 34812"/>
                      <a:gd name="T1" fmla="*/ 481 h 22305"/>
                      <a:gd name="T2" fmla="*/ 1426 w 34812"/>
                      <a:gd name="T3" fmla="*/ 2380 h 22305"/>
                      <a:gd name="T4" fmla="*/ 541 w 34812"/>
                      <a:gd name="T5" fmla="*/ 2305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lnTo>
                          <a:pt x="-1" y="451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9" name="Arc 115"/>
                  <p:cNvSpPr>
                    <a:spLocks/>
                  </p:cNvSpPr>
                  <p:nvPr/>
                </p:nvSpPr>
                <p:spPr bwMode="hidden">
                  <a:xfrm flipH="1">
                    <a:off x="73" y="812"/>
                    <a:ext cx="2541" cy="2380"/>
                  </a:xfrm>
                  <a:custGeom>
                    <a:avLst/>
                    <a:gdLst>
                      <a:gd name="T0" fmla="*/ 0 w 36830"/>
                      <a:gd name="T1" fmla="*/ 670 h 22305"/>
                      <a:gd name="T2" fmla="*/ 2540 w 36830"/>
                      <a:gd name="T3" fmla="*/ 2380 h 22305"/>
                      <a:gd name="T4" fmla="*/ 1051 w 36830"/>
                      <a:gd name="T5" fmla="*/ 2305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lnTo>
                          <a:pt x="0" y="6283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0" name="Arc 116"/>
                  <p:cNvSpPr>
                    <a:spLocks/>
                  </p:cNvSpPr>
                  <p:nvPr/>
                </p:nvSpPr>
                <p:spPr bwMode="hidden">
                  <a:xfrm flipH="1">
                    <a:off x="789" y="313"/>
                    <a:ext cx="1851" cy="2304"/>
                  </a:xfrm>
                  <a:custGeom>
                    <a:avLst/>
                    <a:gdLst>
                      <a:gd name="T0" fmla="*/ 0 w 31881"/>
                      <a:gd name="T1" fmla="*/ 1068 h 21600"/>
                      <a:gd name="T2" fmla="*/ 1851 w 31881"/>
                      <a:gd name="T3" fmla="*/ 518 h 21600"/>
                      <a:gd name="T4" fmla="*/ 1058 w 31881"/>
                      <a:gd name="T5" fmla="*/ 2304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lnTo>
                          <a:pt x="-1" y="10015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1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3" cy="2304"/>
                  </a:xfrm>
                  <a:custGeom>
                    <a:avLst/>
                    <a:gdLst>
                      <a:gd name="T0" fmla="*/ 0 w 31146"/>
                      <a:gd name="T1" fmla="*/ 481 h 21600"/>
                      <a:gd name="T2" fmla="*/ 763 w 31146"/>
                      <a:gd name="T3" fmla="*/ 1020 h 21600"/>
                      <a:gd name="T4" fmla="*/ 324 w 31146"/>
                      <a:gd name="T5" fmla="*/ 2304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lnTo>
                          <a:pt x="-1" y="451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2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799" y="438"/>
                    <a:ext cx="418" cy="1524"/>
                  </a:xfrm>
                  <a:custGeom>
                    <a:avLst/>
                    <a:gdLst>
                      <a:gd name="T0" fmla="*/ 0 w 776"/>
                      <a:gd name="T1" fmla="*/ 64 h 2368"/>
                      <a:gd name="T2" fmla="*/ 240 w 776"/>
                      <a:gd name="T3" fmla="*/ 16 h 2368"/>
                      <a:gd name="T4" fmla="*/ 96 w 776"/>
                      <a:gd name="T5" fmla="*/ 160 h 2368"/>
                      <a:gd name="T6" fmla="*/ 336 w 776"/>
                      <a:gd name="T7" fmla="*/ 160 h 2368"/>
                      <a:gd name="T8" fmla="*/ 192 w 776"/>
                      <a:gd name="T9" fmla="*/ 304 h 2368"/>
                      <a:gd name="T10" fmla="*/ 384 w 776"/>
                      <a:gd name="T11" fmla="*/ 352 h 2368"/>
                      <a:gd name="T12" fmla="*/ 288 w 776"/>
                      <a:gd name="T13" fmla="*/ 448 h 2368"/>
                      <a:gd name="T14" fmla="*/ 480 w 776"/>
                      <a:gd name="T15" fmla="*/ 496 h 2368"/>
                      <a:gd name="T16" fmla="*/ 384 w 776"/>
                      <a:gd name="T17" fmla="*/ 592 h 2368"/>
                      <a:gd name="T18" fmla="*/ 528 w 776"/>
                      <a:gd name="T19" fmla="*/ 640 h 2368"/>
                      <a:gd name="T20" fmla="*/ 480 w 776"/>
                      <a:gd name="T21" fmla="*/ 736 h 2368"/>
                      <a:gd name="T22" fmla="*/ 576 w 776"/>
                      <a:gd name="T23" fmla="*/ 832 h 2368"/>
                      <a:gd name="T24" fmla="*/ 576 w 776"/>
                      <a:gd name="T25" fmla="*/ 928 h 2368"/>
                      <a:gd name="T26" fmla="*/ 672 w 776"/>
                      <a:gd name="T27" fmla="*/ 1072 h 2368"/>
                      <a:gd name="T28" fmla="*/ 624 w 776"/>
                      <a:gd name="T29" fmla="*/ 1216 h 2368"/>
                      <a:gd name="T30" fmla="*/ 720 w 776"/>
                      <a:gd name="T31" fmla="*/ 1312 h 2368"/>
                      <a:gd name="T32" fmla="*/ 672 w 776"/>
                      <a:gd name="T33" fmla="*/ 1456 h 2368"/>
                      <a:gd name="T34" fmla="*/ 720 w 776"/>
                      <a:gd name="T35" fmla="*/ 1600 h 2368"/>
                      <a:gd name="T36" fmla="*/ 672 w 776"/>
                      <a:gd name="T37" fmla="*/ 1696 h 2368"/>
                      <a:gd name="T38" fmla="*/ 768 w 776"/>
                      <a:gd name="T39" fmla="*/ 1840 h 2368"/>
                      <a:gd name="T40" fmla="*/ 720 w 776"/>
                      <a:gd name="T41" fmla="*/ 1984 h 2368"/>
                      <a:gd name="T42" fmla="*/ 768 w 776"/>
                      <a:gd name="T43" fmla="*/ 2176 h 2368"/>
                      <a:gd name="T44" fmla="*/ 720 w 776"/>
                      <a:gd name="T45" fmla="*/ 2224 h 2368"/>
                      <a:gd name="T46" fmla="*/ 768 w 776"/>
                      <a:gd name="T47" fmla="*/ 2368 h 2368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</a:gdLst>
                    <a:ahLst/>
                    <a:cxnLst>
                      <a:cxn ang="T48">
                        <a:pos x="T0" y="T1"/>
                      </a:cxn>
                      <a:cxn ang="T49">
                        <a:pos x="T2" y="T3"/>
                      </a:cxn>
                      <a:cxn ang="T50">
                        <a:pos x="T4" y="T5"/>
                      </a:cxn>
                      <a:cxn ang="T51">
                        <a:pos x="T6" y="T7"/>
                      </a:cxn>
                      <a:cxn ang="T52">
                        <a:pos x="T8" y="T9"/>
                      </a:cxn>
                      <a:cxn ang="T53">
                        <a:pos x="T10" y="T11"/>
                      </a:cxn>
                      <a:cxn ang="T54">
                        <a:pos x="T12" y="T13"/>
                      </a:cxn>
                      <a:cxn ang="T55">
                        <a:pos x="T14" y="T15"/>
                      </a:cxn>
                      <a:cxn ang="T56">
                        <a:pos x="T16" y="T17"/>
                      </a:cxn>
                      <a:cxn ang="T57">
                        <a:pos x="T18" y="T19"/>
                      </a:cxn>
                      <a:cxn ang="T58">
                        <a:pos x="T20" y="T21"/>
                      </a:cxn>
                      <a:cxn ang="T59">
                        <a:pos x="T22" y="T23"/>
                      </a:cxn>
                      <a:cxn ang="T60">
                        <a:pos x="T24" y="T25"/>
                      </a:cxn>
                      <a:cxn ang="T61">
                        <a:pos x="T26" y="T27"/>
                      </a:cxn>
                      <a:cxn ang="T62">
                        <a:pos x="T28" y="T29"/>
                      </a:cxn>
                      <a:cxn ang="T63">
                        <a:pos x="T30" y="T31"/>
                      </a:cxn>
                      <a:cxn ang="T64">
                        <a:pos x="T32" y="T33"/>
                      </a:cxn>
                      <a:cxn ang="T65">
                        <a:pos x="T34" y="T35"/>
                      </a:cxn>
                      <a:cxn ang="T66">
                        <a:pos x="T36" y="T37"/>
                      </a:cxn>
                      <a:cxn ang="T67">
                        <a:pos x="T38" y="T39"/>
                      </a:cxn>
                      <a:cxn ang="T68">
                        <a:pos x="T40" y="T41"/>
                      </a:cxn>
                      <a:cxn ang="T69">
                        <a:pos x="T42" y="T43"/>
                      </a:cxn>
                      <a:cxn ang="T70">
                        <a:pos x="T44" y="T45"/>
                      </a:cxn>
                      <a:cxn ang="T71">
                        <a:pos x="T46" y="T47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25" name="Freeform 119"/>
                <p:cNvSpPr>
                  <a:spLocks/>
                </p:cNvSpPr>
                <p:nvPr/>
              </p:nvSpPr>
              <p:spPr bwMode="hidden">
                <a:xfrm rot="-1346631">
                  <a:off x="3279" y="1529"/>
                  <a:ext cx="443" cy="837"/>
                </a:xfrm>
                <a:custGeom>
                  <a:avLst/>
                  <a:gdLst>
                    <a:gd name="T0" fmla="*/ 0 w 776"/>
                    <a:gd name="T1" fmla="*/ 64 h 2368"/>
                    <a:gd name="T2" fmla="*/ 240 w 776"/>
                    <a:gd name="T3" fmla="*/ 16 h 2368"/>
                    <a:gd name="T4" fmla="*/ 96 w 776"/>
                    <a:gd name="T5" fmla="*/ 160 h 2368"/>
                    <a:gd name="T6" fmla="*/ 336 w 776"/>
                    <a:gd name="T7" fmla="*/ 160 h 2368"/>
                    <a:gd name="T8" fmla="*/ 192 w 776"/>
                    <a:gd name="T9" fmla="*/ 304 h 2368"/>
                    <a:gd name="T10" fmla="*/ 384 w 776"/>
                    <a:gd name="T11" fmla="*/ 352 h 2368"/>
                    <a:gd name="T12" fmla="*/ 288 w 776"/>
                    <a:gd name="T13" fmla="*/ 448 h 2368"/>
                    <a:gd name="T14" fmla="*/ 480 w 776"/>
                    <a:gd name="T15" fmla="*/ 496 h 2368"/>
                    <a:gd name="T16" fmla="*/ 384 w 776"/>
                    <a:gd name="T17" fmla="*/ 592 h 2368"/>
                    <a:gd name="T18" fmla="*/ 528 w 776"/>
                    <a:gd name="T19" fmla="*/ 640 h 2368"/>
                    <a:gd name="T20" fmla="*/ 480 w 776"/>
                    <a:gd name="T21" fmla="*/ 736 h 2368"/>
                    <a:gd name="T22" fmla="*/ 576 w 776"/>
                    <a:gd name="T23" fmla="*/ 832 h 2368"/>
                    <a:gd name="T24" fmla="*/ 576 w 776"/>
                    <a:gd name="T25" fmla="*/ 928 h 2368"/>
                    <a:gd name="T26" fmla="*/ 672 w 776"/>
                    <a:gd name="T27" fmla="*/ 1072 h 2368"/>
                    <a:gd name="T28" fmla="*/ 624 w 776"/>
                    <a:gd name="T29" fmla="*/ 1216 h 2368"/>
                    <a:gd name="T30" fmla="*/ 720 w 776"/>
                    <a:gd name="T31" fmla="*/ 1312 h 2368"/>
                    <a:gd name="T32" fmla="*/ 672 w 776"/>
                    <a:gd name="T33" fmla="*/ 1456 h 2368"/>
                    <a:gd name="T34" fmla="*/ 720 w 776"/>
                    <a:gd name="T35" fmla="*/ 1600 h 2368"/>
                    <a:gd name="T36" fmla="*/ 672 w 776"/>
                    <a:gd name="T37" fmla="*/ 1696 h 2368"/>
                    <a:gd name="T38" fmla="*/ 768 w 776"/>
                    <a:gd name="T39" fmla="*/ 1840 h 2368"/>
                    <a:gd name="T40" fmla="*/ 720 w 776"/>
                    <a:gd name="T41" fmla="*/ 1984 h 2368"/>
                    <a:gd name="T42" fmla="*/ 768 w 776"/>
                    <a:gd name="T43" fmla="*/ 2176 h 2368"/>
                    <a:gd name="T44" fmla="*/ 720 w 776"/>
                    <a:gd name="T45" fmla="*/ 2224 h 2368"/>
                    <a:gd name="T46" fmla="*/ 768 w 776"/>
                    <a:gd name="T47" fmla="*/ 2368 h 2368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grpSp>
          <p:nvGrpSpPr>
            <p:cNvPr id="7" name="Group 120"/>
            <p:cNvGrpSpPr>
              <a:grpSpLocks/>
            </p:cNvGrpSpPr>
            <p:nvPr/>
          </p:nvGrpSpPr>
          <p:grpSpPr bwMode="auto">
            <a:xfrm>
              <a:off x="1476" y="453"/>
              <a:ext cx="4040" cy="2966"/>
              <a:chOff x="210" y="337"/>
              <a:chExt cx="5198" cy="3818"/>
            </a:xfrm>
          </p:grpSpPr>
          <p:sp>
            <p:nvSpPr>
              <p:cNvPr id="8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T0" fmla="*/ 537 w 21600"/>
                  <a:gd name="T1" fmla="*/ 0 h 21602"/>
                  <a:gd name="T2" fmla="*/ 2121 w 21600"/>
                  <a:gd name="T3" fmla="*/ 2304 h 21602"/>
                  <a:gd name="T4" fmla="*/ 0 w 21600"/>
                  <a:gd name="T5" fmla="*/ 2229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T0" fmla="*/ 0 w 28940"/>
                  <a:gd name="T1" fmla="*/ 137 h 22305"/>
                  <a:gd name="T2" fmla="*/ 1244 w 28940"/>
                  <a:gd name="T3" fmla="*/ 2379 h 22305"/>
                  <a:gd name="T4" fmla="*/ 316 w 28940"/>
                  <a:gd name="T5" fmla="*/ 23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Arc 124"/>
              <p:cNvSpPr>
                <a:spLocks/>
              </p:cNvSpPr>
              <p:nvPr/>
            </p:nvSpPr>
            <p:spPr bwMode="hidden">
              <a:xfrm flipH="1">
                <a:off x="210" y="1169"/>
                <a:ext cx="2376" cy="2379"/>
              </a:xfrm>
              <a:custGeom>
                <a:avLst/>
                <a:gdLst>
                  <a:gd name="T0" fmla="*/ 0 w 34455"/>
                  <a:gd name="T1" fmla="*/ 452 h 22305"/>
                  <a:gd name="T2" fmla="*/ 2375 w 34455"/>
                  <a:gd name="T3" fmla="*/ 2379 h 22305"/>
                  <a:gd name="T4" fmla="*/ 886 w 34455"/>
                  <a:gd name="T5" fmla="*/ 23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T0" fmla="*/ 0 w 34812"/>
                  <a:gd name="T1" fmla="*/ 481 h 22305"/>
                  <a:gd name="T2" fmla="*/ 381 w 34812"/>
                  <a:gd name="T3" fmla="*/ 2379 h 22305"/>
                  <a:gd name="T4" fmla="*/ 145 w 34812"/>
                  <a:gd name="T5" fmla="*/ 23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T0" fmla="*/ 0 w 34812"/>
                  <a:gd name="T1" fmla="*/ 481 h 22305"/>
                  <a:gd name="T2" fmla="*/ 1004 w 34812"/>
                  <a:gd name="T3" fmla="*/ 2379 h 22305"/>
                  <a:gd name="T4" fmla="*/ 381 w 34812"/>
                  <a:gd name="T5" fmla="*/ 23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27"/>
              <p:cNvSpPr>
                <a:spLocks/>
              </p:cNvSpPr>
              <p:nvPr/>
            </p:nvSpPr>
            <p:spPr bwMode="hidden">
              <a:xfrm>
                <a:off x="3300" y="2635"/>
                <a:ext cx="485" cy="1479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28"/>
              <p:cNvSpPr>
                <a:spLocks/>
              </p:cNvSpPr>
              <p:nvPr/>
            </p:nvSpPr>
            <p:spPr bwMode="hidden">
              <a:xfrm rot="19660755" flipV="1">
                <a:off x="2547" y="2149"/>
                <a:ext cx="441" cy="838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129"/>
              <p:cNvSpPr>
                <a:spLocks/>
              </p:cNvSpPr>
              <p:nvPr/>
            </p:nvSpPr>
            <p:spPr bwMode="hidden">
              <a:xfrm flipH="1">
                <a:off x="489" y="2503"/>
                <a:ext cx="1085" cy="1524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Freeform 131"/>
              <p:cNvSpPr>
                <a:spLocks/>
              </p:cNvSpPr>
              <p:nvPr/>
            </p:nvSpPr>
            <p:spPr bwMode="hidden">
              <a:xfrm>
                <a:off x="4401" y="2279"/>
                <a:ext cx="1007" cy="1600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4" cy="1434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0" cy="83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5255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256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7" name="Rectangle 13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8" name="Rectangle 1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9" name="Rectangle 13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620E2-6BA4-4EC3-94E7-7D37AF117E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1FF3B-4D98-43A5-8B90-EDC7D7FEF9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708488-7FA1-4EC1-9A1D-E3860D8FA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CD8AB9-9402-441F-95A6-6900451D78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55CFFE-21EF-494C-BA95-1CCD125229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52FA42-648D-4548-AEF6-C154C7349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AB7CA-4245-46B5-86B9-8BB1B5A1F8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B28265-9D16-4956-B879-8B5C89A44D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10D64-AF3A-4B74-A146-ACACFB0260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925CCF-035C-4129-96DA-A703624190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67FF80-02B2-492E-9504-05B6974750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1164" name="Oval 4"/>
              <p:cNvSpPr>
                <a:spLocks noChangeArrowheads="1"/>
              </p:cNvSpPr>
              <p:nvPr/>
            </p:nvSpPr>
            <p:spPr bwMode="hidden">
              <a:xfrm>
                <a:off x="2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65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7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1162" name="Oval 7"/>
              <p:cNvSpPr>
                <a:spLocks noChangeArrowheads="1"/>
              </p:cNvSpPr>
              <p:nvPr/>
            </p:nvSpPr>
            <p:spPr bwMode="hidden">
              <a:xfrm>
                <a:off x="-2" y="2"/>
                <a:ext cx="770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63" name="Oval 8"/>
              <p:cNvSpPr>
                <a:spLocks noChangeArrowheads="1"/>
              </p:cNvSpPr>
              <p:nvPr/>
            </p:nvSpPr>
            <p:spPr bwMode="hidden">
              <a:xfrm>
                <a:off x="276" y="254"/>
                <a:ext cx="186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4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1160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61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7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5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1036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1158" name="Oval 14"/>
                <p:cNvSpPr>
                  <a:spLocks noChangeArrowheads="1"/>
                </p:cNvSpPr>
                <p:nvPr/>
              </p:nvSpPr>
              <p:spPr bwMode="hidden">
                <a:xfrm>
                  <a:off x="1266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59" name="Oval 15"/>
                <p:cNvSpPr>
                  <a:spLocks noChangeArrowheads="1"/>
                </p:cNvSpPr>
                <p:nvPr/>
              </p:nvSpPr>
              <p:spPr bwMode="hidden">
                <a:xfrm>
                  <a:off x="2382" y="1602"/>
                  <a:ext cx="578" cy="405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037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1060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1156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69" y="2236"/>
                    <a:ext cx="1717" cy="313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157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2" y="3146"/>
                    <a:ext cx="922" cy="48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61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1154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5" y="2019"/>
                    <a:ext cx="1812" cy="347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155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2" y="2805"/>
                    <a:ext cx="974" cy="54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62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1152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6" y="1832"/>
                    <a:ext cx="1736" cy="303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153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3" y="2420"/>
                    <a:ext cx="931" cy="477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63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1150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19" y="1631"/>
                    <a:ext cx="1677" cy="33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151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91" y="2033"/>
                    <a:ext cx="900" cy="52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64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1148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7" y="1415"/>
                    <a:ext cx="1544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149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1"/>
                    <a:ext cx="829" cy="48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65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1146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2" y="1286"/>
                    <a:ext cx="1404" cy="220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147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7" y="1264"/>
                    <a:ext cx="755" cy="34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66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1144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3" y="1128"/>
                    <a:ext cx="1237" cy="211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145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51" y="918"/>
                    <a:ext cx="665" cy="33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67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1142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5" y="2354"/>
                    <a:ext cx="1723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143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1"/>
                    <a:ext cx="925" cy="48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68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1140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09" cy="347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141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6" y="2982"/>
                    <a:ext cx="971" cy="54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69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1138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10"/>
                    <a:ext cx="1736" cy="303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139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3" y="2598"/>
                    <a:ext cx="931" cy="470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70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1136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2"/>
                    <a:ext cx="1677" cy="331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137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2"/>
                    <a:ext cx="900" cy="523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71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1134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86"/>
                    <a:ext cx="1544" cy="313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135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1" y="1757"/>
                    <a:ext cx="829" cy="490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72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1132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3"/>
                    <a:ext cx="1404" cy="220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133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1"/>
                    <a:ext cx="755" cy="34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73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1130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4" cy="21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131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5"/>
                    <a:ext cx="662" cy="33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74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1128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1" y="1237"/>
                    <a:ext cx="1235" cy="216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129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5" y="898"/>
                    <a:ext cx="662" cy="33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75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1126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79" y="438"/>
                    <a:ext cx="484" cy="8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127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29"/>
                    <a:ext cx="260" cy="132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76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1124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8" y="383"/>
                    <a:ext cx="490" cy="8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125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3" cy="132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77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1122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2" y="958"/>
                    <a:ext cx="1101" cy="217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123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5" y="231"/>
                    <a:ext cx="591" cy="337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78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1120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4" y="922"/>
                    <a:ext cx="1055" cy="21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121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20" y="144"/>
                    <a:ext cx="570" cy="33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79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1118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17" y="1022"/>
                    <a:ext cx="1232" cy="216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119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3" y="673"/>
                    <a:ext cx="659" cy="337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80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1116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2" y="946"/>
                    <a:ext cx="1230" cy="216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117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1" y="444"/>
                    <a:ext cx="658" cy="33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1081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>
                    <a:gd name="T0" fmla="*/ 0 w 2736"/>
                    <a:gd name="T1" fmla="*/ 504 h 504"/>
                    <a:gd name="T2" fmla="*/ 864 w 2736"/>
                    <a:gd name="T3" fmla="*/ 168 h 504"/>
                    <a:gd name="T4" fmla="*/ 1776 w 2736"/>
                    <a:gd name="T5" fmla="*/ 24 h 504"/>
                    <a:gd name="T6" fmla="*/ 2736 w 2736"/>
                    <a:gd name="T7" fmla="*/ 24 h 504"/>
                    <a:gd name="T8" fmla="*/ 2720 w 2736"/>
                    <a:gd name="T9" fmla="*/ 103 h 504"/>
                    <a:gd name="T10" fmla="*/ 1764 w 2736"/>
                    <a:gd name="T11" fmla="*/ 103 h 504"/>
                    <a:gd name="T12" fmla="*/ 654 w 2736"/>
                    <a:gd name="T13" fmla="*/ 292 h 504"/>
                    <a:gd name="T14" fmla="*/ 0 w 2736"/>
                    <a:gd name="T15" fmla="*/ 504 h 50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82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1"/>
                </a:xfrm>
                <a:custGeom>
                  <a:avLst/>
                  <a:gdLst>
                    <a:gd name="T0" fmla="*/ 5 w 1769"/>
                    <a:gd name="T1" fmla="*/ 8 h 791"/>
                    <a:gd name="T2" fmla="*/ 485 w 1769"/>
                    <a:gd name="T3" fmla="*/ 56 h 791"/>
                    <a:gd name="T4" fmla="*/ 1157 w 1769"/>
                    <a:gd name="T5" fmla="*/ 200 h 791"/>
                    <a:gd name="T6" fmla="*/ 1611 w 1769"/>
                    <a:gd name="T7" fmla="*/ 432 h 791"/>
                    <a:gd name="T8" fmla="*/ 1756 w 1769"/>
                    <a:gd name="T9" fmla="*/ 609 h 791"/>
                    <a:gd name="T10" fmla="*/ 1689 w 1769"/>
                    <a:gd name="T11" fmla="*/ 787 h 791"/>
                    <a:gd name="T12" fmla="*/ 1589 w 1769"/>
                    <a:gd name="T13" fmla="*/ 632 h 791"/>
                    <a:gd name="T14" fmla="*/ 1389 w 1769"/>
                    <a:gd name="T15" fmla="*/ 454 h 791"/>
                    <a:gd name="T16" fmla="*/ 1109 w 1769"/>
                    <a:gd name="T17" fmla="*/ 296 h 791"/>
                    <a:gd name="T18" fmla="*/ 581 w 1769"/>
                    <a:gd name="T19" fmla="*/ 152 h 791"/>
                    <a:gd name="T20" fmla="*/ 0 w 1769"/>
                    <a:gd name="T21" fmla="*/ 76 h 791"/>
                    <a:gd name="T22" fmla="*/ 5 w 1769"/>
                    <a:gd name="T23" fmla="*/ 8 h 79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grpSp>
              <p:nvGrpSpPr>
                <p:cNvPr id="1083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1114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4" y="934"/>
                    <a:ext cx="1058" cy="186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115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3" y="180"/>
                    <a:ext cx="566" cy="28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84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1112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3" y="915"/>
                    <a:ext cx="1154" cy="270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113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1" y="262"/>
                    <a:ext cx="619" cy="422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85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1110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7" y="959"/>
                    <a:ext cx="954" cy="87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111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2"/>
                    <a:ext cx="511" cy="133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86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1108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09" y="2474"/>
                    <a:ext cx="1724" cy="313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109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06"/>
                    <a:ext cx="925" cy="48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87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1106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8" y="2577"/>
                    <a:ext cx="1594" cy="313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107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5" y="3634"/>
                    <a:ext cx="851" cy="48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88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1104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35" y="2689"/>
                    <a:ext cx="1712" cy="30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105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27" y="3894"/>
                    <a:ext cx="917" cy="471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89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1102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7" y="2423"/>
                    <a:ext cx="1723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103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2" y="3435"/>
                    <a:ext cx="925" cy="491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90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1100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36"/>
                    <a:ext cx="1649" cy="299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101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10"/>
                    <a:ext cx="885" cy="46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91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1098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56"/>
                    <a:ext cx="1600" cy="24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099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1" y="3741"/>
                    <a:ext cx="860" cy="38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92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1096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10" y="2709"/>
                    <a:ext cx="1466" cy="247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097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7" y="3727"/>
                    <a:ext cx="789" cy="38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93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1094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3" y="2758"/>
                    <a:ext cx="1432" cy="186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095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51" y="3784"/>
                    <a:ext cx="767" cy="294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</p:grpSp>
          <p:sp>
            <p:nvSpPr>
              <p:cNvPr id="1038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0" cy="580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9" name="Arc 116"/>
              <p:cNvSpPr>
                <a:spLocks/>
              </p:cNvSpPr>
              <p:nvPr/>
            </p:nvSpPr>
            <p:spPr bwMode="hidden">
              <a:xfrm flipH="1">
                <a:off x="3527" y="725"/>
                <a:ext cx="832" cy="902"/>
              </a:xfrm>
              <a:custGeom>
                <a:avLst/>
                <a:gdLst>
                  <a:gd name="T0" fmla="*/ 211 w 21600"/>
                  <a:gd name="T1" fmla="*/ 0 h 21602"/>
                  <a:gd name="T2" fmla="*/ 833 w 21600"/>
                  <a:gd name="T3" fmla="*/ 903 h 21602"/>
                  <a:gd name="T4" fmla="*/ 0 w 21600"/>
                  <a:gd name="T5" fmla="*/ 874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0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T0" fmla="*/ 1007 w 36729"/>
                  <a:gd name="T1" fmla="*/ 388 h 21600"/>
                  <a:gd name="T2" fmla="*/ 0 w 36729"/>
                  <a:gd name="T3" fmla="*/ 453 h 21600"/>
                  <a:gd name="T4" fmla="*/ 489 w 36729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lnTo>
                      <a:pt x="36729" y="1045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1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5" cy="933"/>
              </a:xfrm>
              <a:custGeom>
                <a:avLst/>
                <a:gdLst>
                  <a:gd name="T0" fmla="*/ 0 w 28940"/>
                  <a:gd name="T1" fmla="*/ 54 h 22305"/>
                  <a:gd name="T2" fmla="*/ 486 w 28940"/>
                  <a:gd name="T3" fmla="*/ 933 h 22305"/>
                  <a:gd name="T4" fmla="*/ 123 w 28940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2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0"/>
              </a:xfrm>
              <a:custGeom>
                <a:avLst/>
                <a:gdLst>
                  <a:gd name="T0" fmla="*/ 0 w 30473"/>
                  <a:gd name="T1" fmla="*/ 80 h 22305"/>
                  <a:gd name="T2" fmla="*/ 791 w 30473"/>
                  <a:gd name="T3" fmla="*/ 931 h 22305"/>
                  <a:gd name="T4" fmla="*/ 230 w 30473"/>
                  <a:gd name="T5" fmla="*/ 902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lnTo>
                      <a:pt x="-1" y="1906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3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T0" fmla="*/ 0 w 34455"/>
                  <a:gd name="T1" fmla="*/ 177 h 22305"/>
                  <a:gd name="T2" fmla="*/ 932 w 34455"/>
                  <a:gd name="T3" fmla="*/ 933 h 22305"/>
                  <a:gd name="T4" fmla="*/ 348 w 34455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4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T0" fmla="*/ 0 w 34812"/>
                  <a:gd name="T1" fmla="*/ 189 h 22305"/>
                  <a:gd name="T2" fmla="*/ 149 w 34812"/>
                  <a:gd name="T3" fmla="*/ 933 h 22305"/>
                  <a:gd name="T4" fmla="*/ 57 w 34812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5" name="Arc 122"/>
              <p:cNvSpPr>
                <a:spLocks/>
              </p:cNvSpPr>
              <p:nvPr/>
            </p:nvSpPr>
            <p:spPr bwMode="hidden">
              <a:xfrm>
                <a:off x="4269" y="585"/>
                <a:ext cx="393" cy="933"/>
              </a:xfrm>
              <a:custGeom>
                <a:avLst/>
                <a:gdLst>
                  <a:gd name="T0" fmla="*/ 0 w 34812"/>
                  <a:gd name="T1" fmla="*/ 189 h 22305"/>
                  <a:gd name="T2" fmla="*/ 393 w 34812"/>
                  <a:gd name="T3" fmla="*/ 933 h 22305"/>
                  <a:gd name="T4" fmla="*/ 149 w 34812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6" name="Arc 123"/>
              <p:cNvSpPr>
                <a:spLocks/>
              </p:cNvSpPr>
              <p:nvPr/>
            </p:nvSpPr>
            <p:spPr bwMode="hidden">
              <a:xfrm>
                <a:off x="4302" y="463"/>
                <a:ext cx="558" cy="933"/>
              </a:xfrm>
              <a:custGeom>
                <a:avLst/>
                <a:gdLst>
                  <a:gd name="T0" fmla="*/ 0 w 34812"/>
                  <a:gd name="T1" fmla="*/ 189 h 22305"/>
                  <a:gd name="T2" fmla="*/ 559 w 34812"/>
                  <a:gd name="T3" fmla="*/ 933 h 22305"/>
                  <a:gd name="T4" fmla="*/ 212 w 34812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7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88" cy="580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8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1" cy="326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9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T0" fmla="*/ 0 w 36830"/>
                  <a:gd name="T1" fmla="*/ 263 h 22305"/>
                  <a:gd name="T2" fmla="*/ 996 w 36830"/>
                  <a:gd name="T3" fmla="*/ 933 h 22305"/>
                  <a:gd name="T4" fmla="*/ 412 w 36830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lnTo>
                      <a:pt x="0" y="6283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0" name="Arc 127"/>
              <p:cNvSpPr>
                <a:spLocks/>
              </p:cNvSpPr>
              <p:nvPr/>
            </p:nvSpPr>
            <p:spPr bwMode="hidden">
              <a:xfrm flipH="1">
                <a:off x="3426" y="122"/>
                <a:ext cx="724" cy="902"/>
              </a:xfrm>
              <a:custGeom>
                <a:avLst/>
                <a:gdLst>
                  <a:gd name="T0" fmla="*/ 0 w 31881"/>
                  <a:gd name="T1" fmla="*/ 419 h 21600"/>
                  <a:gd name="T2" fmla="*/ 724 w 31881"/>
                  <a:gd name="T3" fmla="*/ 203 h 21600"/>
                  <a:gd name="T4" fmla="*/ 414 w 31881"/>
                  <a:gd name="T5" fmla="*/ 903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lnTo>
                      <a:pt x="-1" y="1001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1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7" cy="902"/>
              </a:xfrm>
              <a:custGeom>
                <a:avLst/>
                <a:gdLst>
                  <a:gd name="T0" fmla="*/ 0 w 31146"/>
                  <a:gd name="T1" fmla="*/ 189 h 21600"/>
                  <a:gd name="T2" fmla="*/ 298 w 31146"/>
                  <a:gd name="T3" fmla="*/ 400 h 21600"/>
                  <a:gd name="T4" fmla="*/ 126 w 31146"/>
                  <a:gd name="T5" fmla="*/ 903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2" name="Freeform 129"/>
              <p:cNvSpPr>
                <a:spLocks/>
              </p:cNvSpPr>
              <p:nvPr/>
            </p:nvSpPr>
            <p:spPr bwMode="hidden">
              <a:xfrm flipH="1">
                <a:off x="3307" y="981"/>
                <a:ext cx="426" cy="598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3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5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6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4" cy="41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7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60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8" name="Freeform 135"/>
              <p:cNvSpPr>
                <a:spLocks/>
              </p:cNvSpPr>
              <p:nvPr/>
            </p:nvSpPr>
            <p:spPr bwMode="hidden">
              <a:xfrm rot="-1346631">
                <a:off x="4401" y="599"/>
                <a:ext cx="175" cy="329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9" name="Freeform 136"/>
              <p:cNvSpPr>
                <a:spLocks/>
              </p:cNvSpPr>
              <p:nvPr/>
            </p:nvSpPr>
            <p:spPr bwMode="hidden">
              <a:xfrm rot="1346631" flipH="1">
                <a:off x="3783" y="589"/>
                <a:ext cx="172" cy="330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27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235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36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37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AF3EB090-C708-4EFA-9802-37DBA40F4B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RTC\My%20Documents\OUTPUT_dang%20dung%20BT.wmv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môn lịch sử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IMG0024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219200"/>
            <a:ext cx="3505200" cy="480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0" y="6172200"/>
            <a:ext cx="9144000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>
                <a:latin typeface="Arial" charset="0"/>
              </a:rPr>
              <a:t>Bà </a:t>
            </a:r>
            <a:r>
              <a:rPr lang="en-US" sz="2400" b="1">
                <a:latin typeface="Arial" charset="0"/>
              </a:rPr>
              <a:t>Nguyễn Thị Định : Anh hùng Lực l</a:t>
            </a:r>
            <a:r>
              <a:rPr lang="vi-VN" sz="2400" b="1">
                <a:latin typeface="Arial" charset="0"/>
              </a:rPr>
              <a:t>ư</a:t>
            </a:r>
            <a:r>
              <a:rPr lang="en-US" sz="2400" b="1">
                <a:latin typeface="Arial" charset="0"/>
              </a:rPr>
              <a:t>ợng vũ trang nhân dân</a:t>
            </a:r>
          </a:p>
        </p:txBody>
      </p:sp>
      <p:sp>
        <p:nvSpPr>
          <p:cNvPr id="12292" name="Rectangle 6"/>
          <p:cNvSpPr>
            <a:spLocks noChangeArrowheads="1"/>
          </p:cNvSpPr>
          <p:nvPr/>
        </p:nvSpPr>
        <p:spPr bwMode="auto">
          <a:xfrm>
            <a:off x="381000" y="73025"/>
            <a:ext cx="6019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u="sng">
                <a:latin typeface="Arial" charset="0"/>
              </a:rPr>
              <a:t>Lịch sử</a:t>
            </a:r>
            <a:br>
              <a:rPr lang="en-US" sz="2400" u="sng">
                <a:latin typeface="Arial" charset="0"/>
              </a:rPr>
            </a:br>
            <a:endParaRPr lang="en-US" sz="2400" u="sng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ext Box 5"/>
          <p:cNvSpPr>
            <a:spLocks noChangeArrowheads="1"/>
          </p:cNvSpPr>
          <p:nvPr>
            <p:ph type="title"/>
          </p:nvPr>
        </p:nvSpPr>
        <p:spPr>
          <a:xfrm>
            <a:off x="304800" y="3581400"/>
            <a:ext cx="7924800" cy="1676400"/>
          </a:xfrm>
          <a:solidFill>
            <a:schemeClr val="tx1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i="1" u="sng" smtClean="0">
                <a:latin typeface="Arial" charset="0"/>
              </a:rPr>
              <a:t>Phiếu thảo luận nhóm</a:t>
            </a:r>
            <a:br>
              <a:rPr lang="en-US" sz="3600" b="1" i="1" u="sng" smtClean="0">
                <a:latin typeface="Arial" charset="0"/>
              </a:rPr>
            </a:br>
            <a:r>
              <a:rPr lang="en-US" sz="3600" b="1" i="1" u="sng" smtClean="0">
                <a:latin typeface="Arial" charset="0"/>
              </a:rPr>
              <a:t/>
            </a:r>
            <a:br>
              <a:rPr lang="en-US" sz="3600" b="1" i="1" u="sng" smtClean="0">
                <a:latin typeface="Arial" charset="0"/>
              </a:rPr>
            </a:br>
            <a:r>
              <a:rPr lang="en-US" sz="3600" i="1" smtClean="0">
                <a:latin typeface="Arial" charset="0"/>
              </a:rPr>
              <a:t> Thuật lại sự kiện ngày 17 -1 -1960.</a:t>
            </a:r>
            <a:br>
              <a:rPr lang="en-US" sz="3600" i="1" smtClean="0">
                <a:latin typeface="Arial" charset="0"/>
              </a:rPr>
            </a:br>
            <a:r>
              <a:rPr lang="en-US" sz="3600" i="1" smtClean="0">
                <a:latin typeface="Arial" charset="0"/>
              </a:rPr>
              <a:t/>
            </a:r>
            <a:br>
              <a:rPr lang="en-US" sz="3600" i="1" smtClean="0">
                <a:latin typeface="Arial" charset="0"/>
              </a:rPr>
            </a:br>
            <a:r>
              <a:rPr lang="en-US" sz="3600" i="1" smtClean="0">
                <a:latin typeface="Arial" charset="0"/>
              </a:rPr>
              <a:t/>
            </a:r>
            <a:br>
              <a:rPr lang="en-US" sz="3600" i="1" smtClean="0">
                <a:latin typeface="Arial" charset="0"/>
              </a:rPr>
            </a:br>
            <a:r>
              <a:rPr lang="en-US" sz="3600" i="1" smtClean="0">
                <a:latin typeface="Arial" charset="0"/>
              </a:rPr>
              <a:t> </a:t>
            </a:r>
            <a:r>
              <a:rPr lang="en-US" sz="3600" i="1" smtClean="0">
                <a:solidFill>
                  <a:schemeClr val="bg2"/>
                </a:solidFill>
                <a:latin typeface="Arial" charset="0"/>
              </a:rPr>
              <a:t>Sự kiện này có ảnh h</a:t>
            </a:r>
            <a:r>
              <a:rPr lang="vi-VN" sz="3600" i="1" smtClean="0">
                <a:solidFill>
                  <a:schemeClr val="bg2"/>
                </a:solidFill>
                <a:latin typeface="Arial" charset="0"/>
              </a:rPr>
              <a:t>ư</a:t>
            </a:r>
            <a:r>
              <a:rPr lang="en-US" sz="3600" i="1" smtClean="0">
                <a:solidFill>
                  <a:schemeClr val="bg2"/>
                </a:solidFill>
                <a:latin typeface="Arial" charset="0"/>
              </a:rPr>
              <a:t>ởng gì </a:t>
            </a:r>
            <a:r>
              <a:rPr lang="vi-VN" sz="3600" i="1" smtClean="0">
                <a:solidFill>
                  <a:schemeClr val="bg2"/>
                </a:solidFill>
                <a:latin typeface="Arial" charset="0"/>
              </a:rPr>
              <a:t>đ</a:t>
            </a:r>
            <a:r>
              <a:rPr lang="en-US" sz="3600" i="1" smtClean="0">
                <a:solidFill>
                  <a:schemeClr val="bg2"/>
                </a:solidFill>
                <a:latin typeface="Arial" charset="0"/>
              </a:rPr>
              <a:t>ến các huyện khác ở tỉnh Bến Tre ?</a:t>
            </a:r>
            <a:br>
              <a:rPr lang="en-US" sz="3600" i="1" smtClean="0">
                <a:solidFill>
                  <a:schemeClr val="bg2"/>
                </a:solidFill>
                <a:latin typeface="Arial" charset="0"/>
              </a:rPr>
            </a:br>
            <a:r>
              <a:rPr lang="en-US" sz="3600" i="1" smtClean="0">
                <a:solidFill>
                  <a:schemeClr val="bg2"/>
                </a:solidFill>
                <a:latin typeface="Arial" charset="0"/>
              </a:rPr>
              <a:t/>
            </a:r>
            <a:br>
              <a:rPr lang="en-US" sz="3600" i="1" smtClean="0">
                <a:solidFill>
                  <a:schemeClr val="bg2"/>
                </a:solidFill>
                <a:latin typeface="Arial" charset="0"/>
              </a:rPr>
            </a:br>
            <a:r>
              <a:rPr lang="en-US" sz="3600" i="1" smtClean="0">
                <a:solidFill>
                  <a:schemeClr val="bg2"/>
                </a:solidFill>
                <a:latin typeface="Arial" charset="0"/>
              </a:rPr>
              <a:t>- Kết quả của phong trào “Đồng khởi” ở Bến Tre?</a:t>
            </a:r>
            <a:r>
              <a:rPr lang="en-US" sz="3600" i="1" smtClean="0"/>
              <a:t/>
            </a:r>
            <a:br>
              <a:rPr lang="en-US" sz="3600" i="1" smtClean="0"/>
            </a:br>
            <a:r>
              <a:rPr lang="en-US" sz="3600" i="1" smtClean="0"/>
              <a:t/>
            </a:r>
            <a:br>
              <a:rPr lang="en-US" sz="3600" i="1" smtClean="0"/>
            </a:br>
            <a:endParaRPr lang="en-US" sz="3600" i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533400" y="0"/>
            <a:ext cx="6400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2400" u="sng">
                <a:latin typeface="Arial" charset="0"/>
              </a:rPr>
              <a:t>Lịch sử</a:t>
            </a:r>
            <a:br>
              <a:rPr lang="en-US" sz="2400" u="sng">
                <a:latin typeface="Arial" charset="0"/>
              </a:rPr>
            </a:br>
            <a:endParaRPr lang="en-US" sz="2400" u="sng">
              <a:latin typeface="Arial" charset="0"/>
            </a:endParaRPr>
          </a:p>
        </p:txBody>
      </p: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304800" y="1905000"/>
            <a:ext cx="7924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1/ Nguyên nhân bùng nổ phong trào “Đồng khởi”.</a:t>
            </a:r>
          </a:p>
        </p:txBody>
      </p:sp>
      <p:sp>
        <p:nvSpPr>
          <p:cNvPr id="14340" name="Text Box 7"/>
          <p:cNvSpPr txBox="1">
            <a:spLocks noChangeArrowheads="1"/>
          </p:cNvSpPr>
          <p:nvPr/>
        </p:nvSpPr>
        <p:spPr bwMode="auto">
          <a:xfrm>
            <a:off x="304800" y="2743200"/>
            <a:ext cx="800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2/ Phong trào “Đồng khởi” của nhân dân tỉnh Bến Tre.</a:t>
            </a:r>
          </a:p>
        </p:txBody>
      </p:sp>
      <p:sp>
        <p:nvSpPr>
          <p:cNvPr id="16391" name="Text Box 8"/>
          <p:cNvSpPr txBox="1">
            <a:spLocks noChangeArrowheads="1"/>
          </p:cNvSpPr>
          <p:nvPr/>
        </p:nvSpPr>
        <p:spPr bwMode="auto">
          <a:xfrm>
            <a:off x="381000" y="3200400"/>
            <a:ext cx="7162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 i="1">
                <a:latin typeface="Arial" charset="0"/>
              </a:rPr>
              <a:t>* </a:t>
            </a:r>
            <a:r>
              <a:rPr lang="en-US" sz="2000" b="1" i="1" u="sng">
                <a:latin typeface="Arial" charset="0"/>
              </a:rPr>
              <a:t>Diễn biến:</a:t>
            </a:r>
          </a:p>
        </p:txBody>
      </p:sp>
      <p:sp>
        <p:nvSpPr>
          <p:cNvPr id="16392" name="Text Box 10"/>
          <p:cNvSpPr txBox="1">
            <a:spLocks noChangeArrowheads="1"/>
          </p:cNvSpPr>
          <p:nvPr/>
        </p:nvSpPr>
        <p:spPr bwMode="auto">
          <a:xfrm>
            <a:off x="457200" y="4419600"/>
            <a:ext cx="845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latin typeface="Arial" charset="0"/>
              </a:rPr>
              <a:t>- Phong trào lan rộng khắp các huyện tỉnh Bến Tre.</a:t>
            </a:r>
          </a:p>
        </p:txBody>
      </p:sp>
      <p:sp>
        <p:nvSpPr>
          <p:cNvPr id="16393" name="Text Box 11"/>
          <p:cNvSpPr txBox="1">
            <a:spLocks noChangeArrowheads="1"/>
          </p:cNvSpPr>
          <p:nvPr/>
        </p:nvSpPr>
        <p:spPr bwMode="auto">
          <a:xfrm>
            <a:off x="381000" y="4876800"/>
            <a:ext cx="6096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 </a:t>
            </a:r>
            <a:r>
              <a:rPr lang="en-US" sz="2000" b="1" i="1">
                <a:latin typeface="Arial" charset="0"/>
              </a:rPr>
              <a:t>* </a:t>
            </a:r>
            <a:r>
              <a:rPr lang="en-US" sz="2000" b="1" i="1" u="sng">
                <a:latin typeface="Arial" charset="0"/>
              </a:rPr>
              <a:t>Kết quả:</a:t>
            </a:r>
          </a:p>
        </p:txBody>
      </p:sp>
      <p:sp>
        <p:nvSpPr>
          <p:cNvPr id="16394" name="Text Box 12"/>
          <p:cNvSpPr txBox="1">
            <a:spLocks noChangeArrowheads="1"/>
          </p:cNvSpPr>
          <p:nvPr/>
        </p:nvSpPr>
        <p:spPr bwMode="auto">
          <a:xfrm>
            <a:off x="457200" y="5181600"/>
            <a:ext cx="7620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- Sau một tuần: 22 xã </a:t>
            </a:r>
            <a:r>
              <a:rPr lang="vi-VN" sz="2000">
                <a:latin typeface="Arial" charset="0"/>
              </a:rPr>
              <a:t>đư</a:t>
            </a:r>
            <a:r>
              <a:rPr lang="en-US" sz="2000">
                <a:latin typeface="Arial" charset="0"/>
              </a:rPr>
              <a:t>ợc giải phóng, 29 xã khác tiêu diệt ác ôn, vây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ồn, giải phóng nhiều ấp.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533400" y="6019800"/>
            <a:ext cx="4800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latin typeface="Arial" charset="0"/>
              </a:rPr>
              <a:t>- Chính quyền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ịch bị tê liệt, tan rã .</a:t>
            </a:r>
          </a:p>
        </p:txBody>
      </p:sp>
      <p:sp>
        <p:nvSpPr>
          <p:cNvPr id="16396" name="Text Box 9"/>
          <p:cNvSpPr txBox="1">
            <a:spLocks noChangeArrowheads="1"/>
          </p:cNvSpPr>
          <p:nvPr/>
        </p:nvSpPr>
        <p:spPr bwMode="auto">
          <a:xfrm>
            <a:off x="381000" y="3581400"/>
            <a:ext cx="8763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latin typeface="Arial" charset="0"/>
              </a:rPr>
              <a:t> - Ngày 17- 1- 1960, nhân dân huyện Mỏ Cày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ồng khởi.Với vũ khí thô s</a:t>
            </a:r>
            <a:r>
              <a:rPr lang="vi-VN" sz="2000">
                <a:latin typeface="Arial" charset="0"/>
              </a:rPr>
              <a:t>ơ</a:t>
            </a:r>
            <a:r>
              <a:rPr lang="en-US" sz="2000">
                <a:latin typeface="Arial" charset="0"/>
              </a:rPr>
              <a:t>, nhân dân nhất loạt vùng dậy làm cho quân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ịch khiếp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ảm.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540"/>
                            </p:stCondLst>
                            <p:childTnLst>
                              <p:par>
                                <p:cTn id="1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60"/>
                            </p:stCondLst>
                            <p:childTnLst>
                              <p:par>
                                <p:cTn id="2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400"/>
                            </p:stCondLst>
                            <p:childTnLst>
                              <p:par>
                                <p:cTn id="3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1" grpId="0"/>
      <p:bldP spid="16392" grpId="0"/>
      <p:bldP spid="16393" grpId="0"/>
      <p:bldP spid="16394" grpId="0"/>
      <p:bldP spid="16395" grpId="0"/>
      <p:bldP spid="1639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Bent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838200"/>
            <a:ext cx="7315200" cy="512762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</p:pic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2362200" y="6019800"/>
            <a:ext cx="5181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>
                <a:latin typeface="Arial" charset="0"/>
              </a:rPr>
              <a:t>BẢN ĐỒ TỈNH BẾN TRE</a:t>
            </a:r>
          </a:p>
        </p:txBody>
      </p:sp>
      <p:sp>
        <p:nvSpPr>
          <p:cNvPr id="15364" name="Rectangle 6"/>
          <p:cNvSpPr>
            <a:spLocks noChangeArrowheads="1"/>
          </p:cNvSpPr>
          <p:nvPr/>
        </p:nvSpPr>
        <p:spPr bwMode="auto">
          <a:xfrm>
            <a:off x="685800" y="-6350"/>
            <a:ext cx="5867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 u="sng">
                <a:latin typeface="Arial" charset="0"/>
              </a:rPr>
              <a:t>Lịch sử</a:t>
            </a:r>
            <a:br>
              <a:rPr lang="en-US" sz="2400" u="sng">
                <a:latin typeface="Arial" charset="0"/>
              </a:rPr>
            </a:br>
            <a:endParaRPr lang="en-US" sz="2400" u="sng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8"/>
          <p:cNvSpPr txBox="1">
            <a:spLocks noChangeArrowheads="1"/>
          </p:cNvSpPr>
          <p:nvPr/>
        </p:nvSpPr>
        <p:spPr bwMode="auto">
          <a:xfrm>
            <a:off x="381000" y="3276600"/>
            <a:ext cx="7162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 i="1">
                <a:latin typeface="Arial" charset="0"/>
              </a:rPr>
              <a:t>* </a:t>
            </a:r>
            <a:r>
              <a:rPr lang="en-US" sz="2000" b="1" i="1" u="sng">
                <a:latin typeface="Arial" charset="0"/>
              </a:rPr>
              <a:t>Diễn biến:</a:t>
            </a:r>
          </a:p>
        </p:txBody>
      </p:sp>
      <p:sp>
        <p:nvSpPr>
          <p:cNvPr id="16387" name="Text Box 10"/>
          <p:cNvSpPr txBox="1">
            <a:spLocks noChangeArrowheads="1"/>
          </p:cNvSpPr>
          <p:nvPr/>
        </p:nvSpPr>
        <p:spPr bwMode="auto">
          <a:xfrm>
            <a:off x="457200" y="4419600"/>
            <a:ext cx="845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latin typeface="Arial" charset="0"/>
              </a:rPr>
              <a:t> - Phong trào lan rộng khắp các huyện tỉnh Bến Tre.</a:t>
            </a:r>
          </a:p>
        </p:txBody>
      </p:sp>
      <p:sp>
        <p:nvSpPr>
          <p:cNvPr id="16388" name="Text Box 12"/>
          <p:cNvSpPr txBox="1">
            <a:spLocks noChangeArrowheads="1"/>
          </p:cNvSpPr>
          <p:nvPr/>
        </p:nvSpPr>
        <p:spPr bwMode="auto">
          <a:xfrm>
            <a:off x="457200" y="5181600"/>
            <a:ext cx="7620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 - Sau một tuần: 22 xã </a:t>
            </a:r>
            <a:r>
              <a:rPr lang="vi-VN" sz="2000">
                <a:latin typeface="Arial" charset="0"/>
              </a:rPr>
              <a:t>đư</a:t>
            </a:r>
            <a:r>
              <a:rPr lang="en-US" sz="2000">
                <a:latin typeface="Arial" charset="0"/>
              </a:rPr>
              <a:t>ợc giải phóng, 29 xã khác tiêu diệt ác ôn, vây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ồn, giải phóng nhiều ấp.</a:t>
            </a:r>
          </a:p>
        </p:txBody>
      </p:sp>
      <p:sp>
        <p:nvSpPr>
          <p:cNvPr id="16389" name="Text Box 7"/>
          <p:cNvSpPr txBox="1">
            <a:spLocks noChangeArrowheads="1"/>
          </p:cNvSpPr>
          <p:nvPr/>
        </p:nvSpPr>
        <p:spPr bwMode="auto">
          <a:xfrm>
            <a:off x="533400" y="5943600"/>
            <a:ext cx="4800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latin typeface="Arial" charset="0"/>
              </a:rPr>
              <a:t>- Chính quyền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ịch bị tê liệt, tan rã .</a:t>
            </a:r>
          </a:p>
        </p:txBody>
      </p:sp>
      <p:sp>
        <p:nvSpPr>
          <p:cNvPr id="16390" name="Text Box 9"/>
          <p:cNvSpPr txBox="1">
            <a:spLocks noChangeArrowheads="1"/>
          </p:cNvSpPr>
          <p:nvPr/>
        </p:nvSpPr>
        <p:spPr bwMode="auto">
          <a:xfrm>
            <a:off x="381000" y="3657600"/>
            <a:ext cx="8763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latin typeface="Arial" charset="0"/>
              </a:rPr>
              <a:t>  - Ngày 17- 1- 1960, nhân dân huyện Mỏ Cày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ồng khởi.Với vũ khí thô s</a:t>
            </a:r>
            <a:r>
              <a:rPr lang="vi-VN" sz="2000">
                <a:latin typeface="Arial" charset="0"/>
              </a:rPr>
              <a:t>ơ</a:t>
            </a:r>
            <a:r>
              <a:rPr lang="en-US" sz="2000">
                <a:latin typeface="Arial" charset="0"/>
              </a:rPr>
              <a:t>, nhân dân nhất loạt vùng dậy làm cho quân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ịch khiếp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ảm.</a:t>
            </a:r>
          </a:p>
        </p:txBody>
      </p:sp>
      <p:sp>
        <p:nvSpPr>
          <p:cNvPr id="16391" name="Rectangle 2"/>
          <p:cNvSpPr>
            <a:spLocks noChangeArrowheads="1"/>
          </p:cNvSpPr>
          <p:nvPr/>
        </p:nvSpPr>
        <p:spPr bwMode="auto">
          <a:xfrm>
            <a:off x="533400" y="0"/>
            <a:ext cx="7772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2400" u="sng">
                <a:latin typeface="Arial" charset="0"/>
              </a:rPr>
              <a:t>Lịch sử</a:t>
            </a:r>
            <a:r>
              <a:rPr lang="en-US" sz="2400">
                <a:latin typeface="Arial" charset="0"/>
              </a:rPr>
              <a:t/>
            </a:r>
            <a:br>
              <a:rPr lang="en-US" sz="2400">
                <a:latin typeface="Arial" charset="0"/>
              </a:rPr>
            </a:br>
            <a:endParaRPr lang="en-US" sz="2400">
              <a:latin typeface="Arial" charset="0"/>
            </a:endParaRPr>
          </a:p>
        </p:txBody>
      </p:sp>
      <p:sp>
        <p:nvSpPr>
          <p:cNvPr id="16392" name="Text Box 3"/>
          <p:cNvSpPr txBox="1">
            <a:spLocks noChangeArrowheads="1"/>
          </p:cNvSpPr>
          <p:nvPr/>
        </p:nvSpPr>
        <p:spPr bwMode="auto">
          <a:xfrm>
            <a:off x="1524000" y="990600"/>
            <a:ext cx="6019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>
                <a:latin typeface="Arial" charset="0"/>
              </a:rPr>
              <a:t>Bài 20: </a:t>
            </a:r>
            <a:r>
              <a:rPr lang="en-US" sz="4000">
                <a:latin typeface="Arial" charset="0"/>
              </a:rPr>
              <a:t>Bến Tre </a:t>
            </a:r>
            <a:r>
              <a:rPr lang="vi-VN" sz="4000">
                <a:latin typeface="Arial" charset="0"/>
              </a:rPr>
              <a:t>đ</a:t>
            </a:r>
            <a:r>
              <a:rPr lang="en-US" sz="4000">
                <a:latin typeface="Arial" charset="0"/>
              </a:rPr>
              <a:t>ồng khởi</a:t>
            </a:r>
          </a:p>
        </p:txBody>
      </p:sp>
      <p:sp>
        <p:nvSpPr>
          <p:cNvPr id="16393" name="Text Box 5"/>
          <p:cNvSpPr txBox="1">
            <a:spLocks noChangeArrowheads="1"/>
          </p:cNvSpPr>
          <p:nvPr/>
        </p:nvSpPr>
        <p:spPr bwMode="auto">
          <a:xfrm>
            <a:off x="381000" y="1981200"/>
            <a:ext cx="7848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1/ Nguyên nhân bùng nổ phong trào “Đồng khởi”.</a:t>
            </a:r>
          </a:p>
        </p:txBody>
      </p:sp>
      <p:sp>
        <p:nvSpPr>
          <p:cNvPr id="16394" name="Text Box 6"/>
          <p:cNvSpPr txBox="1">
            <a:spLocks noChangeArrowheads="1"/>
          </p:cNvSpPr>
          <p:nvPr/>
        </p:nvSpPr>
        <p:spPr bwMode="auto">
          <a:xfrm>
            <a:off x="457200" y="2438400"/>
            <a:ext cx="838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latin typeface="Arial" charset="0"/>
              </a:rPr>
              <a:t> - Do sự 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àn áp tàn bạo của chính quyền Mĩ – Diệm.</a:t>
            </a:r>
          </a:p>
        </p:txBody>
      </p:sp>
      <p:sp>
        <p:nvSpPr>
          <p:cNvPr id="16395" name="Text Box 7"/>
          <p:cNvSpPr txBox="1">
            <a:spLocks noChangeArrowheads="1"/>
          </p:cNvSpPr>
          <p:nvPr/>
        </p:nvSpPr>
        <p:spPr bwMode="auto">
          <a:xfrm>
            <a:off x="304800" y="2819400"/>
            <a:ext cx="800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2/ Phong trào “Đồng khởi” của nhân dân tỉnh Bến Tre.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Khong ma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62038"/>
            <a:ext cx="76200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04800" y="6396038"/>
            <a:ext cx="7239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 i="1">
                <a:solidFill>
                  <a:srgbClr val="3333FF"/>
                </a:solidFill>
                <a:latin typeface="Arial" charset="0"/>
              </a:rPr>
              <a:t>Nhân dân miền Nam nổi dậy phá thế kìm kẹp </a:t>
            </a:r>
          </a:p>
        </p:txBody>
      </p:sp>
      <p:sp>
        <p:nvSpPr>
          <p:cNvPr id="17412" name="Rectangle 6"/>
          <p:cNvSpPr>
            <a:spLocks noChangeArrowheads="1"/>
          </p:cNvSpPr>
          <p:nvPr/>
        </p:nvSpPr>
        <p:spPr bwMode="auto">
          <a:xfrm>
            <a:off x="533400" y="209550"/>
            <a:ext cx="61531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000">
                <a:latin typeface="Arial" charset="0"/>
              </a:rPr>
              <a:t/>
            </a:r>
            <a:br>
              <a:rPr lang="en-US" sz="2000">
                <a:latin typeface="Arial" charset="0"/>
              </a:rPr>
            </a:br>
            <a:r>
              <a:rPr lang="en-US" sz="2000" u="sng">
                <a:latin typeface="Arial" charset="0"/>
              </a:rPr>
              <a:t>Lịch sử</a:t>
            </a:r>
            <a:r>
              <a:rPr lang="en-US" sz="2000">
                <a:latin typeface="Arial" charset="0"/>
              </a:rPr>
              <a:t/>
            </a:r>
            <a:br>
              <a:rPr lang="en-US" sz="2000">
                <a:latin typeface="Arial" charset="0"/>
              </a:rPr>
            </a:br>
            <a:endParaRPr lang="en-US" sz="20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381000" y="5486400"/>
            <a:ext cx="7620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  - Mở ra thời kì mới cho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ấu tranh của nhân dân miền Nam.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685800" y="6248400"/>
            <a:ext cx="74676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Mĩ - Diệm r</a:t>
            </a:r>
            <a:r>
              <a:rPr lang="vi-VN" sz="2000">
                <a:latin typeface="Arial" charset="0"/>
              </a:rPr>
              <a:t>ơ</a:t>
            </a:r>
            <a:r>
              <a:rPr lang="en-US" sz="2000">
                <a:latin typeface="Arial" charset="0"/>
              </a:rPr>
              <a:t>i vào thế bị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ộng, lúng túng.</a:t>
            </a:r>
          </a:p>
          <a:p>
            <a:pPr eaLnBrk="1" hangingPunct="1">
              <a:spcBef>
                <a:spcPct val="50000"/>
              </a:spcBef>
            </a:pPr>
            <a:endParaRPr lang="en-US" sz="2000">
              <a:latin typeface="Arial" charset="0"/>
            </a:endParaRPr>
          </a:p>
        </p:txBody>
      </p:sp>
      <p:sp>
        <p:nvSpPr>
          <p:cNvPr id="18436" name="Text Box 6"/>
          <p:cNvSpPr txBox="1">
            <a:spLocks noChangeArrowheads="1"/>
          </p:cNvSpPr>
          <p:nvPr/>
        </p:nvSpPr>
        <p:spPr bwMode="auto">
          <a:xfrm>
            <a:off x="381000" y="4800600"/>
            <a:ext cx="4800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latin typeface="Arial" charset="0"/>
              </a:rPr>
              <a:t>  - Chính quyền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ịch bị tê liệt, tan rã .</a:t>
            </a:r>
          </a:p>
        </p:txBody>
      </p:sp>
      <p:sp>
        <p:nvSpPr>
          <p:cNvPr id="18437" name="Text Box 12"/>
          <p:cNvSpPr txBox="1">
            <a:spLocks noChangeArrowheads="1"/>
          </p:cNvSpPr>
          <p:nvPr/>
        </p:nvSpPr>
        <p:spPr bwMode="auto">
          <a:xfrm>
            <a:off x="457200" y="4038600"/>
            <a:ext cx="7696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 - Sau một tuần: 22 xã </a:t>
            </a:r>
            <a:r>
              <a:rPr lang="vi-VN" sz="2000">
                <a:latin typeface="Arial" charset="0"/>
              </a:rPr>
              <a:t>đư</a:t>
            </a:r>
            <a:r>
              <a:rPr lang="en-US" sz="2000">
                <a:latin typeface="Arial" charset="0"/>
              </a:rPr>
              <a:t>ợc giải phóng, 29 xã khác tiêu diệt ác ôn, vây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ồn, giải phóng nhiều ấp.</a:t>
            </a:r>
          </a:p>
        </p:txBody>
      </p:sp>
      <p:sp>
        <p:nvSpPr>
          <p:cNvPr id="18438" name="Rectangle 2"/>
          <p:cNvSpPr>
            <a:spLocks noChangeArrowheads="1"/>
          </p:cNvSpPr>
          <p:nvPr/>
        </p:nvSpPr>
        <p:spPr bwMode="auto">
          <a:xfrm>
            <a:off x="4572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2800" u="sng">
                <a:latin typeface="Arial" charset="0"/>
              </a:rPr>
              <a:t>Lịch sử</a:t>
            </a:r>
            <a:r>
              <a:rPr lang="en-US" sz="2800">
                <a:latin typeface="Arial" charset="0"/>
              </a:rPr>
              <a:t/>
            </a:r>
            <a:br>
              <a:rPr lang="en-US" sz="2800">
                <a:latin typeface="Arial" charset="0"/>
              </a:rPr>
            </a:br>
            <a:endParaRPr lang="en-US" sz="2800">
              <a:latin typeface="Arial" charset="0"/>
            </a:endParaRPr>
          </a:p>
        </p:txBody>
      </p:sp>
      <p:sp>
        <p:nvSpPr>
          <p:cNvPr id="18439" name="Text Box 3"/>
          <p:cNvSpPr txBox="1">
            <a:spLocks noChangeArrowheads="1"/>
          </p:cNvSpPr>
          <p:nvPr/>
        </p:nvSpPr>
        <p:spPr bwMode="auto">
          <a:xfrm>
            <a:off x="1905000" y="609600"/>
            <a:ext cx="5410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latin typeface="Arial" charset="0"/>
              </a:rPr>
              <a:t>Bài 20: </a:t>
            </a:r>
            <a:r>
              <a:rPr lang="en-US" sz="3600">
                <a:latin typeface="Arial" charset="0"/>
              </a:rPr>
              <a:t>Bến Tre </a:t>
            </a:r>
            <a:r>
              <a:rPr lang="vi-VN" sz="3600">
                <a:latin typeface="Arial" charset="0"/>
              </a:rPr>
              <a:t>đ</a:t>
            </a:r>
            <a:r>
              <a:rPr lang="en-US" sz="3600">
                <a:latin typeface="Arial" charset="0"/>
              </a:rPr>
              <a:t>ồng khởi</a:t>
            </a:r>
          </a:p>
        </p:txBody>
      </p:sp>
      <p:sp>
        <p:nvSpPr>
          <p:cNvPr id="18440" name="Text Box 5"/>
          <p:cNvSpPr txBox="1">
            <a:spLocks noChangeArrowheads="1"/>
          </p:cNvSpPr>
          <p:nvPr/>
        </p:nvSpPr>
        <p:spPr bwMode="auto">
          <a:xfrm>
            <a:off x="228600" y="1219200"/>
            <a:ext cx="7848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 1/ Nguyên nhân bùng nổ phong trào “Đồng khởi” .</a:t>
            </a:r>
          </a:p>
        </p:txBody>
      </p:sp>
      <p:sp>
        <p:nvSpPr>
          <p:cNvPr id="18441" name="Text Box 6"/>
          <p:cNvSpPr txBox="1">
            <a:spLocks noChangeArrowheads="1"/>
          </p:cNvSpPr>
          <p:nvPr/>
        </p:nvSpPr>
        <p:spPr bwMode="auto">
          <a:xfrm>
            <a:off x="457200" y="1600200"/>
            <a:ext cx="838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latin typeface="Arial" charset="0"/>
              </a:rPr>
              <a:t>- Do sự 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àn áp tàn bạo của chính quyền Mĩ – Diệm.</a:t>
            </a:r>
          </a:p>
        </p:txBody>
      </p:sp>
      <p:sp>
        <p:nvSpPr>
          <p:cNvPr id="18442" name="Text Box 7"/>
          <p:cNvSpPr txBox="1">
            <a:spLocks noChangeArrowheads="1"/>
          </p:cNvSpPr>
          <p:nvPr/>
        </p:nvSpPr>
        <p:spPr bwMode="auto">
          <a:xfrm>
            <a:off x="381000" y="1981200"/>
            <a:ext cx="800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2/ Phong trào “Đồng khởi” của nhân dân tỉnh Bến Tre.</a:t>
            </a:r>
          </a:p>
        </p:txBody>
      </p:sp>
      <p:sp>
        <p:nvSpPr>
          <p:cNvPr id="18443" name="Text Box 9"/>
          <p:cNvSpPr txBox="1">
            <a:spLocks noChangeArrowheads="1"/>
          </p:cNvSpPr>
          <p:nvPr/>
        </p:nvSpPr>
        <p:spPr bwMode="auto">
          <a:xfrm>
            <a:off x="381000" y="2743200"/>
            <a:ext cx="8763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latin typeface="Arial" charset="0"/>
              </a:rPr>
              <a:t> - Ngày 17- 1- 1960, nhân dân huyện Mỏ Cày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ồng khởi.Với vũ khí thô s</a:t>
            </a:r>
            <a:r>
              <a:rPr lang="vi-VN" sz="2000">
                <a:latin typeface="Arial" charset="0"/>
              </a:rPr>
              <a:t>ơ</a:t>
            </a:r>
            <a:r>
              <a:rPr lang="en-US" sz="2000">
                <a:latin typeface="Arial" charset="0"/>
              </a:rPr>
              <a:t>, nhân dân nhất loạt vùng dậy làm cho quân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ịch khiếp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ảm.</a:t>
            </a:r>
          </a:p>
        </p:txBody>
      </p:sp>
      <p:sp>
        <p:nvSpPr>
          <p:cNvPr id="18444" name="Text Box 10"/>
          <p:cNvSpPr txBox="1">
            <a:spLocks noChangeArrowheads="1"/>
          </p:cNvSpPr>
          <p:nvPr/>
        </p:nvSpPr>
        <p:spPr bwMode="auto">
          <a:xfrm>
            <a:off x="381000" y="3429000"/>
            <a:ext cx="853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latin typeface="Arial" charset="0"/>
              </a:rPr>
              <a:t> - Phong trào lan rộng khắp các huyện tỉnh Bến Tre.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609600" y="6172200"/>
            <a:ext cx="7239000" cy="4000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17 – 1 – 1960, nhân dân huyện Mỏ Cày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ồng khởi.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828800" y="5257800"/>
            <a:ext cx="6705600" cy="4000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 Phong trào lan rộng khắp các huyện của Bến Tre.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276600" y="3886200"/>
            <a:ext cx="5867400" cy="708025"/>
          </a:xfrm>
          <a:prstGeom prst="rect">
            <a:avLst/>
          </a:prstGeom>
          <a:solidFill>
            <a:srgbClr val="99FF99"/>
          </a:solidFill>
          <a:ln w="9525">
            <a:solidFill>
              <a:srgbClr val="FFCC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2"/>
                </a:solidFill>
                <a:latin typeface="Arial" charset="0"/>
              </a:rPr>
              <a:t>Sau 1 tuần: 22 xã </a:t>
            </a:r>
            <a:r>
              <a:rPr lang="vi-VN" sz="2000">
                <a:solidFill>
                  <a:schemeClr val="bg2"/>
                </a:solidFill>
                <a:latin typeface="Arial" charset="0"/>
              </a:rPr>
              <a:t>đư</a:t>
            </a:r>
            <a:r>
              <a:rPr lang="en-US" sz="2000">
                <a:solidFill>
                  <a:schemeClr val="bg2"/>
                </a:solidFill>
                <a:latin typeface="Arial" charset="0"/>
              </a:rPr>
              <a:t>ợc giải phóng, 29 xã khác tiêu diệt </a:t>
            </a:r>
            <a:r>
              <a:rPr lang="vi-VN" sz="2000">
                <a:solidFill>
                  <a:schemeClr val="bg2"/>
                </a:solidFill>
                <a:latin typeface="Arial" charset="0"/>
              </a:rPr>
              <a:t>đư</a:t>
            </a:r>
            <a:r>
              <a:rPr lang="en-US" sz="2000">
                <a:solidFill>
                  <a:schemeClr val="bg2"/>
                </a:solidFill>
                <a:latin typeface="Arial" charset="0"/>
              </a:rPr>
              <a:t>ợc ác ôn, giải phóng </a:t>
            </a:r>
            <a:r>
              <a:rPr lang="vi-VN" sz="2000">
                <a:solidFill>
                  <a:schemeClr val="bg2"/>
                </a:solidFill>
                <a:latin typeface="Arial" charset="0"/>
              </a:rPr>
              <a:t>đư</a:t>
            </a:r>
            <a:r>
              <a:rPr lang="en-US" sz="2000">
                <a:solidFill>
                  <a:schemeClr val="bg2"/>
                </a:solidFill>
                <a:latin typeface="Arial" charset="0"/>
              </a:rPr>
              <a:t>ợc nhiều ấp.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4724400" y="1981200"/>
            <a:ext cx="4114800" cy="1323975"/>
          </a:xfrm>
          <a:prstGeom prst="rect">
            <a:avLst/>
          </a:prstGeom>
          <a:solidFill>
            <a:srgbClr val="99FF99"/>
          </a:solidFill>
          <a:ln w="9525">
            <a:solidFill>
              <a:srgbClr val="FFCC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Ở nhiều n</a:t>
            </a:r>
            <a:r>
              <a:rPr lang="vi-VN" sz="2000">
                <a:solidFill>
                  <a:schemeClr val="hlink"/>
                </a:solidFill>
                <a:latin typeface="Arial" charset="0"/>
              </a:rPr>
              <a:t>ơ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i, Uỷ ban nhân dân tự quản </a:t>
            </a:r>
            <a:r>
              <a:rPr lang="vi-VN" sz="2000">
                <a:solidFill>
                  <a:schemeClr val="hlink"/>
                </a:solidFill>
                <a:latin typeface="Arial" charset="0"/>
              </a:rPr>
              <a:t>đư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ợc thành lập, bọn phản cách mạng bị trừng trị dân nghèo </a:t>
            </a:r>
            <a:r>
              <a:rPr lang="vi-VN" sz="2000">
                <a:solidFill>
                  <a:schemeClr val="hlink"/>
                </a:solidFill>
                <a:latin typeface="Arial" charset="0"/>
              </a:rPr>
              <a:t>đư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ợc chia ruộng.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2286000" y="304800"/>
            <a:ext cx="6019800" cy="1016000"/>
          </a:xfrm>
          <a:prstGeom prst="rect">
            <a:avLst/>
          </a:prstGeom>
          <a:solidFill>
            <a:srgbClr val="FFFF00"/>
          </a:solidFill>
          <a:ln w="9525">
            <a:solidFill>
              <a:srgbClr val="7AE828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3333FF"/>
                </a:solidFill>
                <a:latin typeface="Arial" charset="0"/>
              </a:rPr>
              <a:t>Mở ra thời kì mới: nhân dân miền Nam cầm vũ khí chống quân thù, Mĩ – Diệm r</a:t>
            </a:r>
            <a:r>
              <a:rPr lang="vi-VN" sz="2000" b="1">
                <a:solidFill>
                  <a:srgbClr val="3333FF"/>
                </a:solidFill>
                <a:latin typeface="Arial" charset="0"/>
              </a:rPr>
              <a:t>ơ</a:t>
            </a:r>
            <a:r>
              <a:rPr lang="en-US" sz="2000" b="1">
                <a:solidFill>
                  <a:srgbClr val="3333FF"/>
                </a:solidFill>
                <a:latin typeface="Arial" charset="0"/>
              </a:rPr>
              <a:t>i vào thế bị </a:t>
            </a:r>
            <a:r>
              <a:rPr lang="vi-VN" sz="2000" b="1">
                <a:solidFill>
                  <a:srgbClr val="3333FF"/>
                </a:solidFill>
                <a:latin typeface="Arial" charset="0"/>
              </a:rPr>
              <a:t>đ</a:t>
            </a:r>
            <a:r>
              <a:rPr lang="en-US" sz="2000" b="1">
                <a:solidFill>
                  <a:srgbClr val="3333FF"/>
                </a:solidFill>
                <a:latin typeface="Arial" charset="0"/>
              </a:rPr>
              <a:t>ộng, lúng túng.</a:t>
            </a:r>
          </a:p>
        </p:txBody>
      </p:sp>
      <p:sp>
        <p:nvSpPr>
          <p:cNvPr id="19467" name="AutoShape 11"/>
          <p:cNvSpPr>
            <a:spLocks noChangeArrowheads="1"/>
          </p:cNvSpPr>
          <p:nvPr/>
        </p:nvSpPr>
        <p:spPr bwMode="auto">
          <a:xfrm>
            <a:off x="1447800" y="5105400"/>
            <a:ext cx="304800" cy="381000"/>
          </a:xfrm>
          <a:prstGeom prst="star5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sz="1600">
              <a:latin typeface="Arial"/>
            </a:endParaRPr>
          </a:p>
        </p:txBody>
      </p:sp>
      <p:sp>
        <p:nvSpPr>
          <p:cNvPr id="19468" name="AutoShape 12"/>
          <p:cNvSpPr>
            <a:spLocks noChangeArrowheads="1"/>
          </p:cNvSpPr>
          <p:nvPr/>
        </p:nvSpPr>
        <p:spPr bwMode="auto">
          <a:xfrm>
            <a:off x="4419600" y="1981200"/>
            <a:ext cx="304800" cy="381000"/>
          </a:xfrm>
          <a:prstGeom prst="star5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sz="1600">
              <a:latin typeface="Arial"/>
            </a:endParaRPr>
          </a:p>
        </p:txBody>
      </p:sp>
      <p:sp>
        <p:nvSpPr>
          <p:cNvPr id="19469" name="AutoShape 13"/>
          <p:cNvSpPr>
            <a:spLocks noChangeArrowheads="1"/>
          </p:cNvSpPr>
          <p:nvPr/>
        </p:nvSpPr>
        <p:spPr bwMode="auto">
          <a:xfrm>
            <a:off x="2819400" y="3810000"/>
            <a:ext cx="381000" cy="304800"/>
          </a:xfrm>
          <a:prstGeom prst="star5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sz="1600">
              <a:latin typeface="Arial"/>
            </a:endParaRPr>
          </a:p>
        </p:txBody>
      </p:sp>
      <p:sp>
        <p:nvSpPr>
          <p:cNvPr id="19470" name="AutoShape 14"/>
          <p:cNvSpPr>
            <a:spLocks noChangeArrowheads="1"/>
          </p:cNvSpPr>
          <p:nvPr/>
        </p:nvSpPr>
        <p:spPr bwMode="auto">
          <a:xfrm>
            <a:off x="228600" y="5867400"/>
            <a:ext cx="381000" cy="381000"/>
          </a:xfrm>
          <a:prstGeom prst="star5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1600">
              <a:solidFill>
                <a:srgbClr val="FF9933"/>
              </a:solidFill>
              <a:latin typeface="Arial"/>
            </a:endParaRPr>
          </a:p>
        </p:txBody>
      </p:sp>
      <p:sp>
        <p:nvSpPr>
          <p:cNvPr id="21518" name="AutoShape 14"/>
          <p:cNvSpPr>
            <a:spLocks noChangeArrowheads="1"/>
          </p:cNvSpPr>
          <p:nvPr/>
        </p:nvSpPr>
        <p:spPr bwMode="auto">
          <a:xfrm rot="564073">
            <a:off x="-304800" y="1295400"/>
            <a:ext cx="4700588" cy="2895600"/>
          </a:xfrm>
          <a:prstGeom prst="irregularSeal2">
            <a:avLst/>
          </a:prstGeom>
          <a:solidFill>
            <a:srgbClr val="FFCCFF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50000"/>
              </a:spcBef>
            </a:pPr>
            <a:endParaRPr lang="en-US" sz="1600" b="1" i="1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19458" name="Line 2"/>
          <p:cNvSpPr>
            <a:spLocks noChangeShapeType="1"/>
          </p:cNvSpPr>
          <p:nvPr/>
        </p:nvSpPr>
        <p:spPr bwMode="auto">
          <a:xfrm flipV="1">
            <a:off x="457200" y="5410200"/>
            <a:ext cx="1066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 flipV="1">
            <a:off x="1676400" y="4114800"/>
            <a:ext cx="1219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 flipV="1">
            <a:off x="4724400" y="14478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23" name="Text Box 19"/>
          <p:cNvSpPr txBox="1">
            <a:spLocks noChangeArrowheads="1"/>
          </p:cNvSpPr>
          <p:nvPr/>
        </p:nvSpPr>
        <p:spPr bwMode="auto">
          <a:xfrm>
            <a:off x="533400" y="2514600"/>
            <a:ext cx="3581400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b="1">
                <a:solidFill>
                  <a:srgbClr val="9900FF"/>
                </a:solidFill>
                <a:latin typeface="Arial" charset="0"/>
              </a:rPr>
              <a:t>            PHONG TRÀO</a:t>
            </a:r>
          </a:p>
          <a:p>
            <a:pPr eaLnBrk="1" hangingPunct="1"/>
            <a:r>
              <a:rPr lang="en-US" b="1">
                <a:solidFill>
                  <a:srgbClr val="9900FF"/>
                </a:solidFill>
                <a:latin typeface="Arial" charset="0"/>
              </a:rPr>
              <a:t>“ĐỒNG KHỞI” Ở BẾN TRE</a:t>
            </a:r>
          </a:p>
          <a:p>
            <a:pPr eaLnBrk="1" hangingPunct="1">
              <a:spcBef>
                <a:spcPct val="50000"/>
              </a:spcBef>
            </a:pPr>
            <a:endParaRPr lang="en-US" i="1">
              <a:solidFill>
                <a:srgbClr val="9900FF"/>
              </a:solidFill>
              <a:latin typeface="Arial" charset="0"/>
            </a:endParaRP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 flipV="1">
            <a:off x="3276600" y="2514600"/>
            <a:ext cx="1219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9" dur="20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3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9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5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7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6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67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9" dur="2000"/>
                                        <p:tgtEl>
                                          <p:spTgt spid="2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7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nimBg="1"/>
      <p:bldP spid="19460" grpId="0" animBg="1"/>
      <p:bldP spid="19461" grpId="0" animBg="1"/>
      <p:bldP spid="19462" grpId="0" animBg="1"/>
      <p:bldP spid="19463" grpId="0" animBg="1"/>
      <p:bldP spid="21518" grpId="0" animBg="1"/>
      <p:bldP spid="19458" grpId="0" animBg="1"/>
      <p:bldP spid="19464" grpId="0" animBg="1"/>
      <p:bldP spid="19466" grpId="0" animBg="1"/>
      <p:bldP spid="21523" grpId="0"/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868363"/>
          </a:xfrm>
          <a:noFill/>
        </p:spPr>
        <p:txBody>
          <a:bodyPr anchor="b"/>
          <a:lstStyle/>
          <a:p>
            <a:pPr eaLnBrk="1" hangingPunct="1"/>
            <a:r>
              <a:rPr lang="en-US" sz="4000" smtClean="0">
                <a:latin typeface="Arial" charset="0"/>
              </a:rPr>
              <a:t>Trò ch</a:t>
            </a:r>
            <a:r>
              <a:rPr lang="vi-VN" sz="4000" smtClean="0">
                <a:latin typeface="Arial" charset="0"/>
              </a:rPr>
              <a:t>ơ</a:t>
            </a:r>
            <a:r>
              <a:rPr lang="en-US" sz="4000" smtClean="0">
                <a:latin typeface="Arial" charset="0"/>
              </a:rPr>
              <a:t>i: Ai nhanh h</a:t>
            </a:r>
            <a:r>
              <a:rPr lang="vi-VN" sz="4000" smtClean="0">
                <a:latin typeface="Arial" charset="0"/>
              </a:rPr>
              <a:t>ơ</a:t>
            </a:r>
            <a:r>
              <a:rPr lang="en-US" sz="4000" smtClean="0">
                <a:latin typeface="Arial" charset="0"/>
              </a:rPr>
              <a:t>n</a:t>
            </a:r>
          </a:p>
        </p:txBody>
      </p:sp>
      <p:sp>
        <p:nvSpPr>
          <p:cNvPr id="20483" name="Rectangle 5"/>
          <p:cNvSpPr>
            <a:spLocks noChangeArrowheads="1"/>
          </p:cNvSpPr>
          <p:nvPr/>
        </p:nvSpPr>
        <p:spPr bwMode="auto">
          <a:xfrm>
            <a:off x="0" y="838200"/>
            <a:ext cx="8229600" cy="6019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</a:pPr>
            <a:r>
              <a:rPr lang="en-US" sz="2000">
                <a:latin typeface="Arial" charset="0"/>
              </a:rPr>
              <a:t>1. Vì sao phong trào “Đồng khởi” ra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ời ?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</a:pPr>
            <a:r>
              <a:rPr lang="en-US" sz="2000">
                <a:latin typeface="Arial" charset="0"/>
              </a:rPr>
              <a:t>	A. Do nhân dân miền Nam muốn biểu d</a:t>
            </a:r>
            <a:r>
              <a:rPr lang="vi-VN" sz="2000">
                <a:latin typeface="Arial" charset="0"/>
              </a:rPr>
              <a:t>ươ</a:t>
            </a:r>
            <a:r>
              <a:rPr lang="en-US" sz="2000">
                <a:latin typeface="Arial" charset="0"/>
              </a:rPr>
              <a:t>ng lực l</a:t>
            </a:r>
            <a:r>
              <a:rPr lang="vi-VN" sz="2000">
                <a:latin typeface="Arial" charset="0"/>
              </a:rPr>
              <a:t>ư</a:t>
            </a:r>
            <a:r>
              <a:rPr lang="en-US" sz="2000">
                <a:latin typeface="Arial" charset="0"/>
              </a:rPr>
              <a:t>ợng.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</a:pPr>
            <a:r>
              <a:rPr lang="en-US" sz="2000">
                <a:latin typeface="Arial" charset="0"/>
              </a:rPr>
              <a:t>	B. Do nhân dân mong muốn nhanh chóng thống nhất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ất n</a:t>
            </a:r>
            <a:r>
              <a:rPr lang="vi-VN" sz="2000">
                <a:latin typeface="Arial" charset="0"/>
              </a:rPr>
              <a:t>ư</a:t>
            </a:r>
            <a:r>
              <a:rPr lang="en-US" sz="2000">
                <a:latin typeface="Arial" charset="0"/>
              </a:rPr>
              <a:t>ớc.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</a:pPr>
            <a:r>
              <a:rPr lang="en-US" sz="2000">
                <a:latin typeface="Arial" charset="0"/>
              </a:rPr>
              <a:t>	C. Do sự tàn sát dã man của Mĩ – Diệm.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</a:pPr>
            <a:r>
              <a:rPr lang="en-US" sz="2000">
                <a:latin typeface="Arial" charset="0"/>
              </a:rPr>
              <a:t>2. Phong trào “Đồng khởi” nổ ra và thắng lợi ở nhiều vùng nông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</a:pPr>
            <a:r>
              <a:rPr lang="en-US" sz="2000">
                <a:latin typeface="Arial" charset="0"/>
              </a:rPr>
              <a:t>thôn miền Nam trong thời gian nào?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</a:pPr>
            <a:r>
              <a:rPr lang="en-US" sz="2000">
                <a:latin typeface="Arial" charset="0"/>
              </a:rPr>
              <a:t>	A. Cuối n</a:t>
            </a:r>
            <a:r>
              <a:rPr lang="vi-VN" sz="2000">
                <a:latin typeface="Arial" charset="0"/>
              </a:rPr>
              <a:t>ă</a:t>
            </a:r>
            <a:r>
              <a:rPr lang="en-US" sz="2000">
                <a:latin typeface="Arial" charset="0"/>
              </a:rPr>
              <a:t>m 1958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ầu n</a:t>
            </a:r>
            <a:r>
              <a:rPr lang="vi-VN" sz="2000">
                <a:latin typeface="Arial" charset="0"/>
              </a:rPr>
              <a:t>ă</a:t>
            </a:r>
            <a:r>
              <a:rPr lang="en-US" sz="2000">
                <a:latin typeface="Arial" charset="0"/>
              </a:rPr>
              <a:t>m 1959.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</a:pPr>
            <a:r>
              <a:rPr lang="en-US" sz="2000">
                <a:latin typeface="Arial" charset="0"/>
              </a:rPr>
              <a:t>	B. Cuối n</a:t>
            </a:r>
            <a:r>
              <a:rPr lang="vi-VN" sz="2000">
                <a:latin typeface="Arial" charset="0"/>
              </a:rPr>
              <a:t>ă</a:t>
            </a:r>
            <a:r>
              <a:rPr lang="en-US" sz="2000">
                <a:latin typeface="Arial" charset="0"/>
              </a:rPr>
              <a:t>m 1959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ầu n</a:t>
            </a:r>
            <a:r>
              <a:rPr lang="vi-VN" sz="2000">
                <a:latin typeface="Arial" charset="0"/>
              </a:rPr>
              <a:t>ă</a:t>
            </a:r>
            <a:r>
              <a:rPr lang="en-US" sz="2000">
                <a:latin typeface="Arial" charset="0"/>
              </a:rPr>
              <a:t>m 1960.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</a:pPr>
            <a:r>
              <a:rPr lang="en-US" sz="2000">
                <a:latin typeface="Arial" charset="0"/>
              </a:rPr>
              <a:t>	C. Cuối n</a:t>
            </a:r>
            <a:r>
              <a:rPr lang="vi-VN" sz="2000">
                <a:latin typeface="Arial" charset="0"/>
              </a:rPr>
              <a:t>ă</a:t>
            </a:r>
            <a:r>
              <a:rPr lang="en-US" sz="2000">
                <a:latin typeface="Arial" charset="0"/>
              </a:rPr>
              <a:t>m 1960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ầu n</a:t>
            </a:r>
            <a:r>
              <a:rPr lang="vi-VN" sz="2000">
                <a:latin typeface="Arial" charset="0"/>
              </a:rPr>
              <a:t>ă</a:t>
            </a:r>
            <a:r>
              <a:rPr lang="en-US" sz="2000">
                <a:latin typeface="Arial" charset="0"/>
              </a:rPr>
              <a:t>m 1961.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</a:pPr>
            <a:r>
              <a:rPr lang="en-US" sz="2000">
                <a:latin typeface="Arial" charset="0"/>
              </a:rPr>
              <a:t>3.  N</a:t>
            </a:r>
            <a:r>
              <a:rPr lang="vi-VN" sz="2000">
                <a:latin typeface="Arial" charset="0"/>
              </a:rPr>
              <a:t>ơ</a:t>
            </a:r>
            <a:r>
              <a:rPr lang="en-US" sz="2000">
                <a:latin typeface="Arial" charset="0"/>
              </a:rPr>
              <a:t>i tiêu biểu của phong trào “Đồng khởi” là ở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âu?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</a:pPr>
            <a:r>
              <a:rPr lang="en-US" sz="2000">
                <a:latin typeface="Arial" charset="0"/>
              </a:rPr>
              <a:t>	A. Tỉnh Bến Tre.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</a:pPr>
            <a:r>
              <a:rPr lang="en-US" sz="2000">
                <a:latin typeface="Arial" charset="0"/>
              </a:rPr>
              <a:t>	B. Tỉnh Quảng Trị.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</a:pPr>
            <a:r>
              <a:rPr lang="en-US" sz="2000">
                <a:latin typeface="Arial" charset="0"/>
              </a:rPr>
              <a:t>	C. Thủ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ô Hà Nội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2400" u="sng">
                <a:latin typeface="Arial" charset="0"/>
              </a:rPr>
              <a:t>Lịch sử</a:t>
            </a:r>
            <a:br>
              <a:rPr lang="en-US" sz="2400" u="sng">
                <a:latin typeface="Arial" charset="0"/>
              </a:rPr>
            </a:br>
            <a:endParaRPr lang="en-US" sz="2400" u="sng">
              <a:latin typeface="Arial" charset="0"/>
            </a:endParaRP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371600" y="609600"/>
            <a:ext cx="5410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>
                <a:latin typeface="Arial" charset="0"/>
              </a:rPr>
              <a:t>Bài 20: Bến Tre </a:t>
            </a:r>
            <a:r>
              <a:rPr lang="vi-VN" sz="3200">
                <a:latin typeface="Arial" charset="0"/>
              </a:rPr>
              <a:t>đ</a:t>
            </a:r>
            <a:r>
              <a:rPr lang="en-US" sz="3200">
                <a:latin typeface="Arial" charset="0"/>
              </a:rPr>
              <a:t>ồng khởi</a:t>
            </a:r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228600" y="1219200"/>
            <a:ext cx="7848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 1/ Nguyên nhân bùng nổ phong trào “Đồng khởi” .</a:t>
            </a:r>
          </a:p>
        </p:txBody>
      </p:sp>
      <p:sp>
        <p:nvSpPr>
          <p:cNvPr id="21509" name="Text Box 7"/>
          <p:cNvSpPr txBox="1">
            <a:spLocks noChangeArrowheads="1"/>
          </p:cNvSpPr>
          <p:nvPr/>
        </p:nvSpPr>
        <p:spPr bwMode="auto">
          <a:xfrm>
            <a:off x="381000" y="1981200"/>
            <a:ext cx="800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2/ Phong trào “Đồng khởi” của nhân dân tỉnh Bến Tre.</a:t>
            </a:r>
          </a:p>
        </p:txBody>
      </p:sp>
      <p:sp>
        <p:nvSpPr>
          <p:cNvPr id="21510" name="Text Box 9"/>
          <p:cNvSpPr txBox="1">
            <a:spLocks noChangeArrowheads="1"/>
          </p:cNvSpPr>
          <p:nvPr/>
        </p:nvSpPr>
        <p:spPr bwMode="auto">
          <a:xfrm>
            <a:off x="381000" y="2743200"/>
            <a:ext cx="8763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latin typeface="Arial" charset="0"/>
              </a:rPr>
              <a:t>- Ngày 17- 1- 1960, nhân dân huyện Mỏ Cày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ồng khởi.Với vũ khí thô s</a:t>
            </a:r>
            <a:r>
              <a:rPr lang="vi-VN" sz="2000">
                <a:latin typeface="Arial" charset="0"/>
              </a:rPr>
              <a:t>ơ</a:t>
            </a:r>
            <a:r>
              <a:rPr lang="en-US" sz="2000">
                <a:latin typeface="Arial" charset="0"/>
              </a:rPr>
              <a:t>, nhân dân nhất loạt vùng dậy làm cho quân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ịch khiếp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ảm.</a:t>
            </a:r>
          </a:p>
        </p:txBody>
      </p:sp>
      <p:sp>
        <p:nvSpPr>
          <p:cNvPr id="21511" name="Text Box 12"/>
          <p:cNvSpPr txBox="1">
            <a:spLocks noChangeArrowheads="1"/>
          </p:cNvSpPr>
          <p:nvPr/>
        </p:nvSpPr>
        <p:spPr bwMode="auto">
          <a:xfrm>
            <a:off x="457200" y="4038600"/>
            <a:ext cx="7696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- Sau một tuần: 22 xã </a:t>
            </a:r>
            <a:r>
              <a:rPr lang="vi-VN" sz="2000">
                <a:latin typeface="Arial" charset="0"/>
              </a:rPr>
              <a:t>đư</a:t>
            </a:r>
            <a:r>
              <a:rPr lang="en-US" sz="2000">
                <a:latin typeface="Arial" charset="0"/>
              </a:rPr>
              <a:t>ợc giải phóng, 29 xã khác tiêu diệt ác ôn, vây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ồn, giải phóng nhiều ấp.</a:t>
            </a:r>
          </a:p>
        </p:txBody>
      </p:sp>
      <p:sp>
        <p:nvSpPr>
          <p:cNvPr id="21512" name="Text Box 13"/>
          <p:cNvSpPr txBox="1">
            <a:spLocks noChangeArrowheads="1"/>
          </p:cNvSpPr>
          <p:nvPr/>
        </p:nvSpPr>
        <p:spPr bwMode="auto">
          <a:xfrm>
            <a:off x="0" y="5105400"/>
            <a:ext cx="6400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    3/ Ý nghĩa của phong trào “Đồng khởi”</a:t>
            </a:r>
          </a:p>
        </p:txBody>
      </p:sp>
      <p:sp>
        <p:nvSpPr>
          <p:cNvPr id="21513" name="Text Box 15"/>
          <p:cNvSpPr txBox="1">
            <a:spLocks noChangeArrowheads="1"/>
          </p:cNvSpPr>
          <p:nvPr/>
        </p:nvSpPr>
        <p:spPr bwMode="auto">
          <a:xfrm>
            <a:off x="381000" y="5867400"/>
            <a:ext cx="876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 - Nhân dân miền Nam cầm vũ khí chiến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ấu chống quân thù,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ẩy </a:t>
            </a:r>
          </a:p>
        </p:txBody>
      </p:sp>
      <p:sp>
        <p:nvSpPr>
          <p:cNvPr id="21514" name="Text Box 12"/>
          <p:cNvSpPr txBox="1">
            <a:spLocks noChangeArrowheads="1"/>
          </p:cNvSpPr>
          <p:nvPr/>
        </p:nvSpPr>
        <p:spPr bwMode="auto">
          <a:xfrm>
            <a:off x="685800" y="6248400"/>
            <a:ext cx="74676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Mĩ - Diệm r</a:t>
            </a:r>
            <a:r>
              <a:rPr lang="vi-VN" sz="2000">
                <a:latin typeface="Arial" charset="0"/>
              </a:rPr>
              <a:t>ơ</a:t>
            </a:r>
            <a:r>
              <a:rPr lang="en-US" sz="2000">
                <a:latin typeface="Arial" charset="0"/>
              </a:rPr>
              <a:t>i vào thế bị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ộng, lúng túng.</a:t>
            </a:r>
          </a:p>
          <a:p>
            <a:pPr eaLnBrk="1" hangingPunct="1">
              <a:spcBef>
                <a:spcPct val="50000"/>
              </a:spcBef>
            </a:pPr>
            <a:endParaRPr lang="en-US" sz="20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457200" y="3276600"/>
            <a:ext cx="78486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latin typeface="Arial" charset="0"/>
              </a:rPr>
              <a:t> - Nêu tình hình n</a:t>
            </a:r>
            <a:r>
              <a:rPr lang="vi-VN" sz="2800">
                <a:latin typeface="Arial" charset="0"/>
              </a:rPr>
              <a:t>ư</a:t>
            </a:r>
            <a:r>
              <a:rPr lang="en-US" sz="2800">
                <a:latin typeface="Arial" charset="0"/>
              </a:rPr>
              <a:t>ớc ta sau hiệp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ịnh Gi</a:t>
            </a:r>
            <a:r>
              <a:rPr lang="vi-VN" sz="2800">
                <a:latin typeface="Arial" charset="0"/>
              </a:rPr>
              <a:t>ơ</a:t>
            </a:r>
            <a:r>
              <a:rPr lang="en-US" sz="2800">
                <a:latin typeface="Arial" charset="0"/>
              </a:rPr>
              <a:t> - ne - v</a:t>
            </a:r>
            <a:r>
              <a:rPr lang="vi-VN" sz="2800">
                <a:latin typeface="Arial" charset="0"/>
              </a:rPr>
              <a:t>ơ</a:t>
            </a:r>
            <a:r>
              <a:rPr lang="en-US" sz="2800">
                <a:latin typeface="Arial" charset="0"/>
              </a:rPr>
              <a:t> ?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228600" y="4953000"/>
            <a:ext cx="8915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latin typeface="Arial" charset="0"/>
              </a:rPr>
              <a:t>- Vì sao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ất n</a:t>
            </a:r>
            <a:r>
              <a:rPr lang="vi-VN" sz="2800">
                <a:latin typeface="Arial" charset="0"/>
              </a:rPr>
              <a:t>ư</a:t>
            </a:r>
            <a:r>
              <a:rPr lang="en-US" sz="2800">
                <a:latin typeface="Arial" charset="0"/>
              </a:rPr>
              <a:t>ớc ta, nhân dân ta phải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au nỗi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au chia cắt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build="allAtOnce"/>
      <p:bldP spid="2055" grpId="0"/>
      <p:bldP spid="2055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OUTPUT_dang dung BT.wmv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28600" y="1524000"/>
            <a:ext cx="86868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5199" fill="hold"/>
                                        <p:tgtEl>
                                          <p:spTgt spid="717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717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3"/>
                  </p:tgtEl>
                </p:cond>
              </p:nextCondLst>
            </p:seq>
            <p:vide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173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5" descr="VietnameseProvincesMapTiengViet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81000"/>
            <a:ext cx="4741863" cy="60960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81000" y="2209800"/>
            <a:ext cx="72390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latin typeface="Arial" charset="0"/>
              </a:rPr>
              <a:t>Bài 20: </a:t>
            </a:r>
            <a:r>
              <a:rPr lang="en-US" sz="4400">
                <a:latin typeface="Arial" charset="0"/>
              </a:rPr>
              <a:t>Bến Tre </a:t>
            </a:r>
            <a:r>
              <a:rPr lang="vi-VN" sz="4400">
                <a:latin typeface="Arial" charset="0"/>
              </a:rPr>
              <a:t>đ</a:t>
            </a:r>
            <a:r>
              <a:rPr lang="en-US" sz="4400">
                <a:latin typeface="Arial" charset="0"/>
              </a:rPr>
              <a:t>ồng khởi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7772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2800">
                <a:latin typeface="Arial" charset="0"/>
              </a:rPr>
              <a:t/>
            </a:r>
            <a:br>
              <a:rPr lang="en-US" sz="2800">
                <a:latin typeface="Arial" charset="0"/>
              </a:rPr>
            </a:br>
            <a:r>
              <a:rPr lang="en-US" sz="2800" u="sng">
                <a:latin typeface="Arial" charset="0"/>
              </a:rPr>
              <a:t>Lịch sử</a:t>
            </a:r>
            <a:br>
              <a:rPr lang="en-US" sz="2800" u="sng">
                <a:latin typeface="Arial" charset="0"/>
              </a:rPr>
            </a:br>
            <a:endParaRPr lang="en-US" sz="2800" u="sng">
              <a:latin typeface="Arial" charset="0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685800" y="1600200"/>
            <a:ext cx="68580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latin typeface="Arial" charset="0"/>
              </a:rPr>
              <a:t>Bài 20: </a:t>
            </a:r>
            <a:r>
              <a:rPr lang="en-US" sz="4400">
                <a:latin typeface="Arial" charset="0"/>
              </a:rPr>
              <a:t>Bến Tre </a:t>
            </a:r>
            <a:r>
              <a:rPr lang="vi-VN" sz="4400">
                <a:latin typeface="Arial" charset="0"/>
              </a:rPr>
              <a:t>đ</a:t>
            </a:r>
            <a:r>
              <a:rPr lang="en-US" sz="4400">
                <a:latin typeface="Arial" charset="0"/>
              </a:rPr>
              <a:t>ồng khởi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0" y="2819400"/>
            <a:ext cx="8077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1/ Nguyên nhân bùng nổ phong trào “Đồng khởi”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3" descr="1.bmp"/>
          <p:cNvPicPr>
            <a:picLocks noChangeAspect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228600" y="762000"/>
            <a:ext cx="6172200" cy="5791200"/>
          </a:xfrm>
          <a:noFill/>
        </p:spPr>
      </p:pic>
      <p:sp>
        <p:nvSpPr>
          <p:cNvPr id="9219" name="Rectangle 5"/>
          <p:cNvSpPr>
            <a:spLocks noChangeArrowheads="1"/>
          </p:cNvSpPr>
          <p:nvPr/>
        </p:nvSpPr>
        <p:spPr bwMode="auto">
          <a:xfrm>
            <a:off x="304800" y="-6350"/>
            <a:ext cx="51260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000" u="sng">
                <a:latin typeface="Arial" charset="0"/>
              </a:rPr>
              <a:t>Lịch sử</a:t>
            </a:r>
            <a:br>
              <a:rPr lang="en-US" sz="2000" u="sng">
                <a:latin typeface="Arial" charset="0"/>
              </a:rPr>
            </a:br>
            <a:endParaRPr lang="en-US" sz="2000" u="sng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maychem"/>
          <p:cNvPicPr>
            <a:picLocks noChangeAspect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304800" y="1143000"/>
            <a:ext cx="6781800" cy="5562600"/>
          </a:xfrm>
          <a:noFill/>
          <a:ln>
            <a:solidFill>
              <a:schemeClr val="tx1"/>
            </a:solidFill>
          </a:ln>
        </p:spPr>
      </p:pic>
      <p:sp>
        <p:nvSpPr>
          <p:cNvPr id="10243" name="Rectangle 5"/>
          <p:cNvSpPr>
            <a:spLocks noChangeArrowheads="1"/>
          </p:cNvSpPr>
          <p:nvPr/>
        </p:nvSpPr>
        <p:spPr bwMode="auto">
          <a:xfrm>
            <a:off x="762000" y="198438"/>
            <a:ext cx="10255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/>
            </a:r>
            <a:br>
              <a:rPr lang="en-US" sz="2000">
                <a:latin typeface="Arial" charset="0"/>
              </a:rPr>
            </a:br>
            <a:r>
              <a:rPr lang="en-US" sz="2000" u="sng">
                <a:latin typeface="Arial" charset="0"/>
              </a:rPr>
              <a:t>Lịch sử</a:t>
            </a:r>
            <a:br>
              <a:rPr lang="en-US" sz="2000" u="sng">
                <a:latin typeface="Arial" charset="0"/>
              </a:rPr>
            </a:br>
            <a:endParaRPr lang="en-US" sz="2000" u="sng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533400" y="0"/>
            <a:ext cx="7772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2800">
                <a:latin typeface="Arial" charset="0"/>
              </a:rPr>
              <a:t/>
            </a:r>
            <a:br>
              <a:rPr lang="en-US" sz="2800">
                <a:latin typeface="Arial" charset="0"/>
              </a:rPr>
            </a:br>
            <a:r>
              <a:rPr lang="en-US" sz="2800" u="sng">
                <a:latin typeface="Arial" charset="0"/>
              </a:rPr>
              <a:t>Lịch sử</a:t>
            </a:r>
            <a:br>
              <a:rPr lang="en-US" sz="2800" u="sng">
                <a:latin typeface="Arial" charset="0"/>
              </a:rPr>
            </a:br>
            <a:endParaRPr lang="en-US" sz="2800" u="sng">
              <a:latin typeface="Arial" charset="0"/>
            </a:endParaRPr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228600" y="1752600"/>
            <a:ext cx="78486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1/ Nguyên nhân bùng nổ phong trào “Đồng khởi”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457200" y="2286000"/>
            <a:ext cx="8382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latin typeface="Arial" charset="0"/>
              </a:rPr>
              <a:t>- Do sự 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àn áp tàn bạo của chính quyền Mĩ – Diệm.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228600" y="2895600"/>
            <a:ext cx="8915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2/ Phong trào “Đồng khởi” của nhân dân tỉnh Bến Tre.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/>
      <p:bldP spid="12295" grpId="0"/>
    </p:bldLst>
  </p:timing>
</p:sld>
</file>

<file path=ppt/theme/theme1.xml><?xml version="1.0" encoding="utf-8"?>
<a:theme xmlns:a="http://schemas.openxmlformats.org/drawingml/2006/main" name="Fireworks">
  <a:themeElements>
    <a:clrScheme name="Fireworks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Fireworks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lnDef>
  </a:objectDefaults>
  <a:extraClrSchemeLst>
    <a:extraClrScheme>
      <a:clrScheme name="Fireworks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Fireworks</Template>
  <TotalTime>57</TotalTime>
  <Words>910</Words>
  <Application>Microsoft Office PowerPoint</Application>
  <PresentationFormat>On-screen Show (4:3)</PresentationFormat>
  <Paragraphs>80</Paragraphs>
  <Slides>19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 Black</vt:lpstr>
      <vt:lpstr>Arial</vt:lpstr>
      <vt:lpstr>Times New Roman</vt:lpstr>
      <vt:lpstr>Calibri</vt:lpstr>
      <vt:lpstr>Fireworks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Phiếu thảo luận nhóm   Thuật lại sự kiện ngày 17 -1 -1960.    Sự kiện này có ảnh hưởng gì đến các huyện khác ở tỉnh Bến Tre ?  - Kết quả của phong trào “Đồng khởi” ở Bến Tre?  </vt:lpstr>
      <vt:lpstr>Slide 12</vt:lpstr>
      <vt:lpstr>Slide 13</vt:lpstr>
      <vt:lpstr>Slide 14</vt:lpstr>
      <vt:lpstr>Slide 15</vt:lpstr>
      <vt:lpstr>Slide 16</vt:lpstr>
      <vt:lpstr>Slide 17</vt:lpstr>
      <vt:lpstr>Trò chơi: Ai nhanh hơn</vt:lpstr>
      <vt:lpstr>Slide 19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CSTeam</cp:lastModifiedBy>
  <cp:revision>7</cp:revision>
  <dcterms:created xsi:type="dcterms:W3CDTF">2009-07-04T14:22:52Z</dcterms:created>
  <dcterms:modified xsi:type="dcterms:W3CDTF">2016-06-30T02:39:47Z</dcterms:modified>
</cp:coreProperties>
</file>